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8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nia Brunetti" initials="SB" lastIdx="1" clrIdx="0">
    <p:extLst>
      <p:ext uri="{19B8F6BF-5375-455C-9EA6-DF929625EA0E}">
        <p15:presenceInfo xmlns:p15="http://schemas.microsoft.com/office/powerpoint/2012/main" userId="cc82f9e729c25bf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8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0374CD-D544-4A30-A73F-B1D62A6C2264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7F9814D-F570-46A6-9E92-CDF996F5C7BA}">
      <dgm:prSet/>
      <dgm:spPr/>
      <dgm:t>
        <a:bodyPr/>
        <a:lstStyle/>
        <a:p>
          <a:r>
            <a:rPr lang="it-IT">
              <a:latin typeface="Garamond" panose="02020404030301010803" pitchFamily="18" charset="0"/>
            </a:rPr>
            <a:t>BRAINSTORMING </a:t>
          </a:r>
          <a:r>
            <a:rPr lang="it-IT" dirty="0">
              <a:latin typeface="Garamond" panose="02020404030301010803" pitchFamily="18" charset="0"/>
            </a:rPr>
            <a:t>INIZIALE:</a:t>
          </a:r>
        </a:p>
        <a:p>
          <a:r>
            <a:rPr lang="it-IT" dirty="0">
              <a:latin typeface="Garamond" panose="02020404030301010803" pitchFamily="18" charset="0"/>
            </a:rPr>
            <a:t>domande da porre agli allievi</a:t>
          </a:r>
          <a:endParaRPr lang="en-US" dirty="0">
            <a:latin typeface="Garamond" panose="02020404030301010803" pitchFamily="18" charset="0"/>
          </a:endParaRPr>
        </a:p>
      </dgm:t>
    </dgm:pt>
    <dgm:pt modelId="{1DCF9471-2591-4E26-B6C6-6050F06BEFBA}" type="parTrans" cxnId="{E0456E34-4913-4ABB-95DE-D7FBA29528D1}">
      <dgm:prSet/>
      <dgm:spPr/>
      <dgm:t>
        <a:bodyPr/>
        <a:lstStyle/>
        <a:p>
          <a:endParaRPr lang="en-US"/>
        </a:p>
      </dgm:t>
    </dgm:pt>
    <dgm:pt modelId="{76DC3A8C-CBB2-49B8-ACEE-84EDE50BD40A}" type="sibTrans" cxnId="{E0456E34-4913-4ABB-95DE-D7FBA29528D1}">
      <dgm:prSet/>
      <dgm:spPr/>
      <dgm:t>
        <a:bodyPr/>
        <a:lstStyle/>
        <a:p>
          <a:endParaRPr lang="en-US"/>
        </a:p>
      </dgm:t>
    </dgm:pt>
    <dgm:pt modelId="{46D4140A-F671-4B5F-A1C2-1438F6B78891}">
      <dgm:prSet custT="1"/>
      <dgm:spPr/>
      <dgm:t>
        <a:bodyPr/>
        <a:lstStyle/>
        <a:p>
          <a:r>
            <a:rPr lang="it-IT" sz="3100" b="0" dirty="0">
              <a:latin typeface="Garamond" panose="02020404030301010803" pitchFamily="18" charset="0"/>
            </a:rPr>
            <a:t>Come celebriamo </a:t>
          </a:r>
          <a:r>
            <a:rPr lang="it-IT" sz="3100" b="0" dirty="0" err="1">
              <a:latin typeface="Garamond" panose="02020404030301010803" pitchFamily="18" charset="0"/>
            </a:rPr>
            <a:t>chanuccà</a:t>
          </a:r>
          <a:r>
            <a:rPr lang="it-IT" sz="3100" b="0" dirty="0">
              <a:latin typeface="Garamond" panose="02020404030301010803" pitchFamily="18" charset="0"/>
            </a:rPr>
            <a:t>?</a:t>
          </a:r>
          <a:endParaRPr lang="en-US" sz="3100" b="0" dirty="0">
            <a:latin typeface="Garamond" panose="02020404030301010803" pitchFamily="18" charset="0"/>
          </a:endParaRPr>
        </a:p>
      </dgm:t>
    </dgm:pt>
    <dgm:pt modelId="{AC5FE9DD-6499-42DC-B5F6-571B49EA5764}" type="parTrans" cxnId="{A84CA03A-3359-4B75-85A2-2340BD427908}">
      <dgm:prSet/>
      <dgm:spPr/>
      <dgm:t>
        <a:bodyPr/>
        <a:lstStyle/>
        <a:p>
          <a:endParaRPr lang="en-US"/>
        </a:p>
      </dgm:t>
    </dgm:pt>
    <dgm:pt modelId="{9AF12F48-4217-4F56-8268-85AF8675A488}" type="sibTrans" cxnId="{A84CA03A-3359-4B75-85A2-2340BD427908}">
      <dgm:prSet/>
      <dgm:spPr/>
      <dgm:t>
        <a:bodyPr/>
        <a:lstStyle/>
        <a:p>
          <a:endParaRPr lang="en-US"/>
        </a:p>
      </dgm:t>
    </dgm:pt>
    <dgm:pt modelId="{70014785-3F22-4309-8DC1-470BDF26F283}">
      <dgm:prSet custT="1"/>
      <dgm:spPr/>
      <dgm:t>
        <a:bodyPr/>
        <a:lstStyle/>
        <a:p>
          <a:r>
            <a:rPr lang="it-IT" sz="3100" dirty="0">
              <a:latin typeface="Garamond" panose="02020404030301010803" pitchFamily="18" charset="0"/>
            </a:rPr>
            <a:t>Qual è la </a:t>
          </a:r>
          <a:r>
            <a:rPr lang="it-IT" sz="3100" dirty="0" err="1">
              <a:latin typeface="Garamond" panose="02020404030301010803" pitchFamily="18" charset="0"/>
            </a:rPr>
            <a:t>mizvà</a:t>
          </a:r>
          <a:r>
            <a:rPr lang="it-IT" sz="3100" dirty="0">
              <a:latin typeface="Garamond" panose="02020404030301010803" pitchFamily="18" charset="0"/>
            </a:rPr>
            <a:t> positiva di </a:t>
          </a:r>
          <a:r>
            <a:rPr lang="it-IT" sz="3100" dirty="0" err="1">
              <a:latin typeface="Garamond" panose="02020404030301010803" pitchFamily="18" charset="0"/>
            </a:rPr>
            <a:t>chanuccà</a:t>
          </a:r>
          <a:r>
            <a:rPr lang="it-IT" sz="3100" dirty="0">
              <a:latin typeface="Garamond" panose="02020404030301010803" pitchFamily="18" charset="0"/>
            </a:rPr>
            <a:t>?</a:t>
          </a:r>
          <a:endParaRPr lang="en-US" sz="3100" dirty="0">
            <a:latin typeface="Garamond" panose="02020404030301010803" pitchFamily="18" charset="0"/>
          </a:endParaRPr>
        </a:p>
      </dgm:t>
    </dgm:pt>
    <dgm:pt modelId="{6320C6AF-3843-4C27-80B0-F1E84710B8F3}" type="parTrans" cxnId="{9B45D160-577C-48B3-9B24-6C2549FB032B}">
      <dgm:prSet/>
      <dgm:spPr/>
      <dgm:t>
        <a:bodyPr/>
        <a:lstStyle/>
        <a:p>
          <a:endParaRPr lang="en-US"/>
        </a:p>
      </dgm:t>
    </dgm:pt>
    <dgm:pt modelId="{78FDF687-132C-48FA-A23A-02373867AD86}" type="sibTrans" cxnId="{9B45D160-577C-48B3-9B24-6C2549FB032B}">
      <dgm:prSet/>
      <dgm:spPr/>
      <dgm:t>
        <a:bodyPr/>
        <a:lstStyle/>
        <a:p>
          <a:endParaRPr lang="en-US"/>
        </a:p>
      </dgm:t>
    </dgm:pt>
    <dgm:pt modelId="{1953F02D-92D9-412D-A3C0-BE82364889E1}">
      <dgm:prSet custT="1"/>
      <dgm:spPr/>
      <dgm:t>
        <a:bodyPr/>
        <a:lstStyle/>
        <a:p>
          <a:r>
            <a:rPr lang="it-IT" sz="3100" dirty="0">
              <a:latin typeface="Garamond" panose="02020404030301010803" pitchFamily="18" charset="0"/>
            </a:rPr>
            <a:t>Quale è la </a:t>
          </a:r>
          <a:r>
            <a:rPr lang="it-IT" sz="3100" dirty="0" err="1">
              <a:latin typeface="Garamond" panose="02020404030301010803" pitchFamily="18" charset="0"/>
            </a:rPr>
            <a:t>mizvà</a:t>
          </a:r>
          <a:r>
            <a:rPr lang="it-IT" sz="3100" dirty="0">
              <a:latin typeface="Garamond" panose="02020404030301010803" pitchFamily="18" charset="0"/>
            </a:rPr>
            <a:t> negativa di </a:t>
          </a:r>
          <a:r>
            <a:rPr lang="it-IT" sz="3100" dirty="0" err="1">
              <a:latin typeface="Garamond" panose="02020404030301010803" pitchFamily="18" charset="0"/>
            </a:rPr>
            <a:t>chanuccà</a:t>
          </a:r>
          <a:r>
            <a:rPr lang="it-IT" sz="3100" dirty="0">
              <a:latin typeface="Garamond" panose="02020404030301010803" pitchFamily="18" charset="0"/>
            </a:rPr>
            <a:t>?</a:t>
          </a:r>
          <a:endParaRPr lang="en-US" sz="3100" dirty="0">
            <a:latin typeface="Garamond" panose="02020404030301010803" pitchFamily="18" charset="0"/>
          </a:endParaRPr>
        </a:p>
      </dgm:t>
    </dgm:pt>
    <dgm:pt modelId="{1993C10B-033C-4287-9F40-2C401B79B61C}" type="parTrans" cxnId="{0525737D-7DA2-4C6A-BD1B-D9A027BB5AE0}">
      <dgm:prSet/>
      <dgm:spPr/>
      <dgm:t>
        <a:bodyPr/>
        <a:lstStyle/>
        <a:p>
          <a:endParaRPr lang="en-US"/>
        </a:p>
      </dgm:t>
    </dgm:pt>
    <dgm:pt modelId="{08DBC2B7-C42B-4C54-9619-E819DFF08F2E}" type="sibTrans" cxnId="{0525737D-7DA2-4C6A-BD1B-D9A027BB5AE0}">
      <dgm:prSet/>
      <dgm:spPr/>
      <dgm:t>
        <a:bodyPr/>
        <a:lstStyle/>
        <a:p>
          <a:endParaRPr lang="en-US"/>
        </a:p>
      </dgm:t>
    </dgm:pt>
    <dgm:pt modelId="{1AB2A0BF-4C94-4D3B-A81D-A95F803F54E7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it-IT" sz="3100" dirty="0">
              <a:latin typeface="Garamond" panose="02020404030301010803" pitchFamily="18" charset="0"/>
            </a:rPr>
            <a:t>Con l’accensione cosa celebriamo ?</a:t>
          </a:r>
          <a:endParaRPr lang="en-US" sz="3100" dirty="0">
            <a:latin typeface="Garamond" panose="02020404030301010803" pitchFamily="18" charset="0"/>
          </a:endParaRPr>
        </a:p>
      </dgm:t>
    </dgm:pt>
    <dgm:pt modelId="{8D27F81B-CDDE-447E-96C8-D7C487A46484}" type="parTrans" cxnId="{1F0020BB-BD0F-463C-8E73-F9CE99B36C26}">
      <dgm:prSet/>
      <dgm:spPr/>
      <dgm:t>
        <a:bodyPr/>
        <a:lstStyle/>
        <a:p>
          <a:endParaRPr lang="en-US"/>
        </a:p>
      </dgm:t>
    </dgm:pt>
    <dgm:pt modelId="{03DAEDED-E6B6-40B7-9AAA-3CD6864A3667}" type="sibTrans" cxnId="{1F0020BB-BD0F-463C-8E73-F9CE99B36C26}">
      <dgm:prSet/>
      <dgm:spPr/>
      <dgm:t>
        <a:bodyPr/>
        <a:lstStyle/>
        <a:p>
          <a:endParaRPr lang="en-US"/>
        </a:p>
      </dgm:t>
    </dgm:pt>
    <dgm:pt modelId="{CAE297B3-98F0-43B9-B8ED-541AD0ADC5B7}" type="pres">
      <dgm:prSet presAssocID="{AF0374CD-D544-4A30-A73F-B1D62A6C2264}" presName="Name0" presStyleCnt="0">
        <dgm:presLayoutVars>
          <dgm:dir/>
          <dgm:resizeHandles val="exact"/>
        </dgm:presLayoutVars>
      </dgm:prSet>
      <dgm:spPr/>
    </dgm:pt>
    <dgm:pt modelId="{25A35673-3A84-4E16-9D83-4E794184BF2A}" type="pres">
      <dgm:prSet presAssocID="{47F9814D-F570-46A6-9E92-CDF996F5C7BA}" presName="node" presStyleLbl="node1" presStyleIdx="0" presStyleCnt="5">
        <dgm:presLayoutVars>
          <dgm:bulletEnabled val="1"/>
        </dgm:presLayoutVars>
      </dgm:prSet>
      <dgm:spPr/>
    </dgm:pt>
    <dgm:pt modelId="{4469D05E-E096-43F3-AC01-58AF1B5478C9}" type="pres">
      <dgm:prSet presAssocID="{76DC3A8C-CBB2-49B8-ACEE-84EDE50BD40A}" presName="sibTrans" presStyleLbl="sibTrans1D1" presStyleIdx="0" presStyleCnt="4"/>
      <dgm:spPr/>
    </dgm:pt>
    <dgm:pt modelId="{7EA8DF86-03F0-48E9-B022-109D642730E4}" type="pres">
      <dgm:prSet presAssocID="{76DC3A8C-CBB2-49B8-ACEE-84EDE50BD40A}" presName="connectorText" presStyleLbl="sibTrans1D1" presStyleIdx="0" presStyleCnt="4"/>
      <dgm:spPr/>
    </dgm:pt>
    <dgm:pt modelId="{62561083-24A1-4272-B811-44EFB94489E8}" type="pres">
      <dgm:prSet presAssocID="{46D4140A-F671-4B5F-A1C2-1438F6B78891}" presName="node" presStyleLbl="node1" presStyleIdx="1" presStyleCnt="5">
        <dgm:presLayoutVars>
          <dgm:bulletEnabled val="1"/>
        </dgm:presLayoutVars>
      </dgm:prSet>
      <dgm:spPr/>
    </dgm:pt>
    <dgm:pt modelId="{A9241855-7562-4F1A-83B8-968494EE97CC}" type="pres">
      <dgm:prSet presAssocID="{9AF12F48-4217-4F56-8268-85AF8675A488}" presName="sibTrans" presStyleLbl="sibTrans1D1" presStyleIdx="1" presStyleCnt="4"/>
      <dgm:spPr/>
    </dgm:pt>
    <dgm:pt modelId="{8B31DA10-204E-4A2E-847D-BCBA5995570C}" type="pres">
      <dgm:prSet presAssocID="{9AF12F48-4217-4F56-8268-85AF8675A488}" presName="connectorText" presStyleLbl="sibTrans1D1" presStyleIdx="1" presStyleCnt="4"/>
      <dgm:spPr/>
    </dgm:pt>
    <dgm:pt modelId="{1F6B5CF0-ED6F-4C18-B048-05BFF8A0F22B}" type="pres">
      <dgm:prSet presAssocID="{70014785-3F22-4309-8DC1-470BDF26F283}" presName="node" presStyleLbl="node1" presStyleIdx="2" presStyleCnt="5">
        <dgm:presLayoutVars>
          <dgm:bulletEnabled val="1"/>
        </dgm:presLayoutVars>
      </dgm:prSet>
      <dgm:spPr/>
    </dgm:pt>
    <dgm:pt modelId="{4B98F64E-6F5D-49C2-8BDB-0A705ABFF7F0}" type="pres">
      <dgm:prSet presAssocID="{78FDF687-132C-48FA-A23A-02373867AD86}" presName="sibTrans" presStyleLbl="sibTrans1D1" presStyleIdx="2" presStyleCnt="4"/>
      <dgm:spPr/>
    </dgm:pt>
    <dgm:pt modelId="{BE5DE567-8435-4E1B-B7FF-D9F7C7F53479}" type="pres">
      <dgm:prSet presAssocID="{78FDF687-132C-48FA-A23A-02373867AD86}" presName="connectorText" presStyleLbl="sibTrans1D1" presStyleIdx="2" presStyleCnt="4"/>
      <dgm:spPr/>
    </dgm:pt>
    <dgm:pt modelId="{F0F3D323-7609-41CE-9731-8853FD31A944}" type="pres">
      <dgm:prSet presAssocID="{1953F02D-92D9-412D-A3C0-BE82364889E1}" presName="node" presStyleLbl="node1" presStyleIdx="3" presStyleCnt="5">
        <dgm:presLayoutVars>
          <dgm:bulletEnabled val="1"/>
        </dgm:presLayoutVars>
      </dgm:prSet>
      <dgm:spPr/>
    </dgm:pt>
    <dgm:pt modelId="{2B95C24D-E837-4C03-A187-94E1D41F1B29}" type="pres">
      <dgm:prSet presAssocID="{08DBC2B7-C42B-4C54-9619-E819DFF08F2E}" presName="sibTrans" presStyleLbl="sibTrans1D1" presStyleIdx="3" presStyleCnt="4"/>
      <dgm:spPr/>
    </dgm:pt>
    <dgm:pt modelId="{C1BF09C3-BB06-41C4-AA17-807C3283AE64}" type="pres">
      <dgm:prSet presAssocID="{08DBC2B7-C42B-4C54-9619-E819DFF08F2E}" presName="connectorText" presStyleLbl="sibTrans1D1" presStyleIdx="3" presStyleCnt="4"/>
      <dgm:spPr/>
    </dgm:pt>
    <dgm:pt modelId="{BBB49E9E-A352-449E-9085-BF25B4574338}" type="pres">
      <dgm:prSet presAssocID="{1AB2A0BF-4C94-4D3B-A81D-A95F803F54E7}" presName="node" presStyleLbl="node1" presStyleIdx="4" presStyleCnt="5" custScaleX="124359">
        <dgm:presLayoutVars>
          <dgm:bulletEnabled val="1"/>
        </dgm:presLayoutVars>
      </dgm:prSet>
      <dgm:spPr/>
    </dgm:pt>
  </dgm:ptLst>
  <dgm:cxnLst>
    <dgm:cxn modelId="{A5F44713-270D-4B89-BC61-A6FD766F3539}" type="presOf" srcId="{9AF12F48-4217-4F56-8268-85AF8675A488}" destId="{A9241855-7562-4F1A-83B8-968494EE97CC}" srcOrd="0" destOrd="0" presId="urn:microsoft.com/office/officeart/2016/7/layout/RepeatingBendingProcessNew"/>
    <dgm:cxn modelId="{E0456E34-4913-4ABB-95DE-D7FBA29528D1}" srcId="{AF0374CD-D544-4A30-A73F-B1D62A6C2264}" destId="{47F9814D-F570-46A6-9E92-CDF996F5C7BA}" srcOrd="0" destOrd="0" parTransId="{1DCF9471-2591-4E26-B6C6-6050F06BEFBA}" sibTransId="{76DC3A8C-CBB2-49B8-ACEE-84EDE50BD40A}"/>
    <dgm:cxn modelId="{A84CA03A-3359-4B75-85A2-2340BD427908}" srcId="{AF0374CD-D544-4A30-A73F-B1D62A6C2264}" destId="{46D4140A-F671-4B5F-A1C2-1438F6B78891}" srcOrd="1" destOrd="0" parTransId="{AC5FE9DD-6499-42DC-B5F6-571B49EA5764}" sibTransId="{9AF12F48-4217-4F56-8268-85AF8675A488}"/>
    <dgm:cxn modelId="{9B45D160-577C-48B3-9B24-6C2549FB032B}" srcId="{AF0374CD-D544-4A30-A73F-B1D62A6C2264}" destId="{70014785-3F22-4309-8DC1-470BDF26F283}" srcOrd="2" destOrd="0" parTransId="{6320C6AF-3843-4C27-80B0-F1E84710B8F3}" sibTransId="{78FDF687-132C-48FA-A23A-02373867AD86}"/>
    <dgm:cxn modelId="{6CF3C76A-CB08-41D5-8ABC-6CB1BF403336}" type="presOf" srcId="{08DBC2B7-C42B-4C54-9619-E819DFF08F2E}" destId="{C1BF09C3-BB06-41C4-AA17-807C3283AE64}" srcOrd="1" destOrd="0" presId="urn:microsoft.com/office/officeart/2016/7/layout/RepeatingBendingProcessNew"/>
    <dgm:cxn modelId="{7ADE516E-9021-4B5B-BD75-899DA8157F63}" type="presOf" srcId="{1AB2A0BF-4C94-4D3B-A81D-A95F803F54E7}" destId="{BBB49E9E-A352-449E-9085-BF25B4574338}" srcOrd="0" destOrd="0" presId="urn:microsoft.com/office/officeart/2016/7/layout/RepeatingBendingProcessNew"/>
    <dgm:cxn modelId="{2C6D5B6F-AFA2-4077-8BEE-DC30C1F597C5}" type="presOf" srcId="{76DC3A8C-CBB2-49B8-ACEE-84EDE50BD40A}" destId="{7EA8DF86-03F0-48E9-B022-109D642730E4}" srcOrd="1" destOrd="0" presId="urn:microsoft.com/office/officeart/2016/7/layout/RepeatingBendingProcessNew"/>
    <dgm:cxn modelId="{C99F464F-6744-4C4C-AB16-0556D55F2F16}" type="presOf" srcId="{9AF12F48-4217-4F56-8268-85AF8675A488}" destId="{8B31DA10-204E-4A2E-847D-BCBA5995570C}" srcOrd="1" destOrd="0" presId="urn:microsoft.com/office/officeart/2016/7/layout/RepeatingBendingProcessNew"/>
    <dgm:cxn modelId="{0064B571-8002-417C-9782-ECE7D3E7E49E}" type="presOf" srcId="{70014785-3F22-4309-8DC1-470BDF26F283}" destId="{1F6B5CF0-ED6F-4C18-B048-05BFF8A0F22B}" srcOrd="0" destOrd="0" presId="urn:microsoft.com/office/officeart/2016/7/layout/RepeatingBendingProcessNew"/>
    <dgm:cxn modelId="{0525737D-7DA2-4C6A-BD1B-D9A027BB5AE0}" srcId="{AF0374CD-D544-4A30-A73F-B1D62A6C2264}" destId="{1953F02D-92D9-412D-A3C0-BE82364889E1}" srcOrd="3" destOrd="0" parTransId="{1993C10B-033C-4287-9F40-2C401B79B61C}" sibTransId="{08DBC2B7-C42B-4C54-9619-E819DFF08F2E}"/>
    <dgm:cxn modelId="{00C59292-51C1-4448-B852-E5A7F5FC96EF}" type="presOf" srcId="{47F9814D-F570-46A6-9E92-CDF996F5C7BA}" destId="{25A35673-3A84-4E16-9D83-4E794184BF2A}" srcOrd="0" destOrd="0" presId="urn:microsoft.com/office/officeart/2016/7/layout/RepeatingBendingProcessNew"/>
    <dgm:cxn modelId="{7B6E0C9B-8536-4690-A586-385E2DE1B64C}" type="presOf" srcId="{1953F02D-92D9-412D-A3C0-BE82364889E1}" destId="{F0F3D323-7609-41CE-9731-8853FD31A944}" srcOrd="0" destOrd="0" presId="urn:microsoft.com/office/officeart/2016/7/layout/RepeatingBendingProcessNew"/>
    <dgm:cxn modelId="{04E399AF-EDAF-499B-8DDD-C84A042F3E06}" type="presOf" srcId="{78FDF687-132C-48FA-A23A-02373867AD86}" destId="{4B98F64E-6F5D-49C2-8BDB-0A705ABFF7F0}" srcOrd="0" destOrd="0" presId="urn:microsoft.com/office/officeart/2016/7/layout/RepeatingBendingProcessNew"/>
    <dgm:cxn modelId="{7C2465B0-9EB1-475C-AE7B-AA356010BF26}" type="presOf" srcId="{46D4140A-F671-4B5F-A1C2-1438F6B78891}" destId="{62561083-24A1-4272-B811-44EFB94489E8}" srcOrd="0" destOrd="0" presId="urn:microsoft.com/office/officeart/2016/7/layout/RepeatingBendingProcessNew"/>
    <dgm:cxn modelId="{E607A3B2-7984-473C-8E25-F0CC8D3D772C}" type="presOf" srcId="{78FDF687-132C-48FA-A23A-02373867AD86}" destId="{BE5DE567-8435-4E1B-B7FF-D9F7C7F53479}" srcOrd="1" destOrd="0" presId="urn:microsoft.com/office/officeart/2016/7/layout/RepeatingBendingProcessNew"/>
    <dgm:cxn modelId="{B031D7B3-D094-4F31-9784-11724122065F}" type="presOf" srcId="{08DBC2B7-C42B-4C54-9619-E819DFF08F2E}" destId="{2B95C24D-E837-4C03-A187-94E1D41F1B29}" srcOrd="0" destOrd="0" presId="urn:microsoft.com/office/officeart/2016/7/layout/RepeatingBendingProcessNew"/>
    <dgm:cxn modelId="{1F0020BB-BD0F-463C-8E73-F9CE99B36C26}" srcId="{AF0374CD-D544-4A30-A73F-B1D62A6C2264}" destId="{1AB2A0BF-4C94-4D3B-A81D-A95F803F54E7}" srcOrd="4" destOrd="0" parTransId="{8D27F81B-CDDE-447E-96C8-D7C487A46484}" sibTransId="{03DAEDED-E6B6-40B7-9AAA-3CD6864A3667}"/>
    <dgm:cxn modelId="{690F1AC2-B7DD-4D38-9416-4E1A01EAD11F}" type="presOf" srcId="{AF0374CD-D544-4A30-A73F-B1D62A6C2264}" destId="{CAE297B3-98F0-43B9-B8ED-541AD0ADC5B7}" srcOrd="0" destOrd="0" presId="urn:microsoft.com/office/officeart/2016/7/layout/RepeatingBendingProcessNew"/>
    <dgm:cxn modelId="{064784E3-83FF-4566-A4F5-596C69988554}" type="presOf" srcId="{76DC3A8C-CBB2-49B8-ACEE-84EDE50BD40A}" destId="{4469D05E-E096-43F3-AC01-58AF1B5478C9}" srcOrd="0" destOrd="0" presId="urn:microsoft.com/office/officeart/2016/7/layout/RepeatingBendingProcessNew"/>
    <dgm:cxn modelId="{A4A5E012-80DD-40AD-B6C6-6550E4746AB5}" type="presParOf" srcId="{CAE297B3-98F0-43B9-B8ED-541AD0ADC5B7}" destId="{25A35673-3A84-4E16-9D83-4E794184BF2A}" srcOrd="0" destOrd="0" presId="urn:microsoft.com/office/officeart/2016/7/layout/RepeatingBendingProcessNew"/>
    <dgm:cxn modelId="{05A7ACA5-405C-4FD3-BB25-E8934CFE392A}" type="presParOf" srcId="{CAE297B3-98F0-43B9-B8ED-541AD0ADC5B7}" destId="{4469D05E-E096-43F3-AC01-58AF1B5478C9}" srcOrd="1" destOrd="0" presId="urn:microsoft.com/office/officeart/2016/7/layout/RepeatingBendingProcessNew"/>
    <dgm:cxn modelId="{4C5B3C24-7E3F-4D9C-B709-0776B3EF948A}" type="presParOf" srcId="{4469D05E-E096-43F3-AC01-58AF1B5478C9}" destId="{7EA8DF86-03F0-48E9-B022-109D642730E4}" srcOrd="0" destOrd="0" presId="urn:microsoft.com/office/officeart/2016/7/layout/RepeatingBendingProcessNew"/>
    <dgm:cxn modelId="{42D5BD0F-F3F2-4FE5-A776-171EDD8156AE}" type="presParOf" srcId="{CAE297B3-98F0-43B9-B8ED-541AD0ADC5B7}" destId="{62561083-24A1-4272-B811-44EFB94489E8}" srcOrd="2" destOrd="0" presId="urn:microsoft.com/office/officeart/2016/7/layout/RepeatingBendingProcessNew"/>
    <dgm:cxn modelId="{B326FB91-DD34-478C-8252-DE34C588B86D}" type="presParOf" srcId="{CAE297B3-98F0-43B9-B8ED-541AD0ADC5B7}" destId="{A9241855-7562-4F1A-83B8-968494EE97CC}" srcOrd="3" destOrd="0" presId="urn:microsoft.com/office/officeart/2016/7/layout/RepeatingBendingProcessNew"/>
    <dgm:cxn modelId="{91CF3EC0-C6F7-4C4F-A48C-C88164B0F7CD}" type="presParOf" srcId="{A9241855-7562-4F1A-83B8-968494EE97CC}" destId="{8B31DA10-204E-4A2E-847D-BCBA5995570C}" srcOrd="0" destOrd="0" presId="urn:microsoft.com/office/officeart/2016/7/layout/RepeatingBendingProcessNew"/>
    <dgm:cxn modelId="{428D6316-8C32-489B-8393-019D883CD7D0}" type="presParOf" srcId="{CAE297B3-98F0-43B9-B8ED-541AD0ADC5B7}" destId="{1F6B5CF0-ED6F-4C18-B048-05BFF8A0F22B}" srcOrd="4" destOrd="0" presId="urn:microsoft.com/office/officeart/2016/7/layout/RepeatingBendingProcessNew"/>
    <dgm:cxn modelId="{F68308EE-2152-47DD-9C66-31B11AAB30BC}" type="presParOf" srcId="{CAE297B3-98F0-43B9-B8ED-541AD0ADC5B7}" destId="{4B98F64E-6F5D-49C2-8BDB-0A705ABFF7F0}" srcOrd="5" destOrd="0" presId="urn:microsoft.com/office/officeart/2016/7/layout/RepeatingBendingProcessNew"/>
    <dgm:cxn modelId="{C797C0DB-7D36-43FE-853D-7D958CF80B97}" type="presParOf" srcId="{4B98F64E-6F5D-49C2-8BDB-0A705ABFF7F0}" destId="{BE5DE567-8435-4E1B-B7FF-D9F7C7F53479}" srcOrd="0" destOrd="0" presId="urn:microsoft.com/office/officeart/2016/7/layout/RepeatingBendingProcessNew"/>
    <dgm:cxn modelId="{8CDC81ED-4C0C-45A1-B64A-1285B69567BB}" type="presParOf" srcId="{CAE297B3-98F0-43B9-B8ED-541AD0ADC5B7}" destId="{F0F3D323-7609-41CE-9731-8853FD31A944}" srcOrd="6" destOrd="0" presId="urn:microsoft.com/office/officeart/2016/7/layout/RepeatingBendingProcessNew"/>
    <dgm:cxn modelId="{9516006A-EE24-47A1-8342-67DDCB89C206}" type="presParOf" srcId="{CAE297B3-98F0-43B9-B8ED-541AD0ADC5B7}" destId="{2B95C24D-E837-4C03-A187-94E1D41F1B29}" srcOrd="7" destOrd="0" presId="urn:microsoft.com/office/officeart/2016/7/layout/RepeatingBendingProcessNew"/>
    <dgm:cxn modelId="{36CE3316-E643-4CEE-902E-106F463FF5B9}" type="presParOf" srcId="{2B95C24D-E837-4C03-A187-94E1D41F1B29}" destId="{C1BF09C3-BB06-41C4-AA17-807C3283AE64}" srcOrd="0" destOrd="0" presId="urn:microsoft.com/office/officeart/2016/7/layout/RepeatingBendingProcessNew"/>
    <dgm:cxn modelId="{86F45F0A-BAF7-48E6-8B21-D622F133CEC1}" type="presParOf" srcId="{CAE297B3-98F0-43B9-B8ED-541AD0ADC5B7}" destId="{BBB49E9E-A352-449E-9085-BF25B4574338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99735F-6E93-410D-8C1F-EA99050AC4B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C947962-26E3-4828-8D2A-A4BCF8A4880A}">
      <dgm:prSet phldrT="[Testo]" custT="1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ctr"/>
          <a:r>
            <a:rPr lang="he-IL" sz="36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rPr>
            <a:t>הַנֵּרוֹת הַלָּלוּ </a:t>
          </a:r>
          <a:endParaRPr lang="it-IT" sz="3600" dirty="0">
            <a:effectLst/>
            <a:latin typeface="Liberation Serif" panose="02020603050405020304" pitchFamily="18" charset="0"/>
            <a:ea typeface="NSimSun" panose="02010609030101010101" pitchFamily="49" charset="-122"/>
            <a:cs typeface="Arial" panose="020B0604020202020204" pitchFamily="34" charset="0"/>
          </a:endParaRPr>
        </a:p>
        <a:p>
          <a:pPr algn="ctr"/>
          <a:r>
            <a:rPr lang="it-IT" sz="2800" dirty="0">
              <a:effectLst/>
              <a:latin typeface="Garamond" panose="02020404030301010803" pitchFamily="18" charset="0"/>
              <a:ea typeface="NSimSun" panose="02010609030101010101" pitchFamily="49" charset="-122"/>
              <a:cs typeface="Arial" panose="020B0604020202020204" pitchFamily="34" charset="0"/>
            </a:rPr>
            <a:t>Insegnare agli alunni a cantarlo</a:t>
          </a:r>
          <a:endParaRPr lang="it-IT" sz="2800" dirty="0">
            <a:latin typeface="Garamond" panose="02020404030301010803" pitchFamily="18" charset="0"/>
          </a:endParaRPr>
        </a:p>
      </dgm:t>
    </dgm:pt>
    <dgm:pt modelId="{FFA2F692-D9CD-40DA-8705-E20CF450F74A}" type="parTrans" cxnId="{503A961C-E42D-4C78-B618-E8177A719EC0}">
      <dgm:prSet/>
      <dgm:spPr/>
      <dgm:t>
        <a:bodyPr/>
        <a:lstStyle/>
        <a:p>
          <a:endParaRPr lang="it-IT"/>
        </a:p>
      </dgm:t>
    </dgm:pt>
    <dgm:pt modelId="{43620BCF-1293-4A42-953E-3EC7775CB27D}" type="sibTrans" cxnId="{503A961C-E42D-4C78-B618-E8177A719EC0}">
      <dgm:prSet/>
      <dgm:spPr/>
      <dgm:t>
        <a:bodyPr/>
        <a:lstStyle/>
        <a:p>
          <a:endParaRPr lang="it-IT"/>
        </a:p>
      </dgm:t>
    </dgm:pt>
    <dgm:pt modelId="{E4A5D273-0F23-42A7-9310-F06AEA99B404}">
      <dgm:prSet phldrT="[Testo]" custT="1"/>
      <dgm:spPr/>
      <dgm:t>
        <a:bodyPr/>
        <a:lstStyle/>
        <a:p>
          <a:pPr algn="ctr"/>
          <a:r>
            <a:rPr lang="it-IT" sz="33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rPr>
            <a:t> </a:t>
          </a:r>
          <a:r>
            <a:rPr lang="he-IL" sz="33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rPr>
            <a:t>עַל  הַנִּסִּים</a:t>
          </a:r>
          <a:endParaRPr lang="it-IT" sz="3300" dirty="0">
            <a:effectLst/>
            <a:latin typeface="Liberation Serif" panose="02020603050405020304" pitchFamily="18" charset="0"/>
            <a:ea typeface="NSimSun" panose="02010609030101010101" pitchFamily="49" charset="-122"/>
            <a:cs typeface="Arial" panose="020B0604020202020204" pitchFamily="34" charset="0"/>
          </a:endParaRPr>
        </a:p>
        <a:p>
          <a:pPr algn="ctr"/>
          <a:r>
            <a:rPr lang="it-IT" sz="2800" dirty="0">
              <a:effectLst/>
              <a:latin typeface="Garamond" panose="02020404030301010803" pitchFamily="18" charset="0"/>
              <a:ea typeface="NSimSun" panose="02010609030101010101" pitchFamily="49" charset="-122"/>
              <a:cs typeface="Arial" panose="020B0604020202020204" pitchFamily="34" charset="0"/>
            </a:rPr>
            <a:t>Aggiunta all’</a:t>
          </a:r>
          <a:r>
            <a:rPr lang="it-IT" sz="2800" dirty="0" err="1">
              <a:effectLst/>
              <a:latin typeface="Garamond" panose="02020404030301010803" pitchFamily="18" charset="0"/>
              <a:ea typeface="NSimSun" panose="02010609030101010101" pitchFamily="49" charset="-122"/>
              <a:cs typeface="Arial" panose="020B0604020202020204" pitchFamily="34" charset="0"/>
            </a:rPr>
            <a:t>Amidà</a:t>
          </a:r>
          <a:endParaRPr lang="it-IT" sz="2800" dirty="0">
            <a:effectLst/>
            <a:latin typeface="Garamond" panose="02020404030301010803" pitchFamily="18" charset="0"/>
            <a:ea typeface="NSimSun" panose="02010609030101010101" pitchFamily="49" charset="-122"/>
            <a:cs typeface="Arial" panose="020B0604020202020204" pitchFamily="34" charset="0"/>
          </a:endParaRPr>
        </a:p>
        <a:p>
          <a:pPr algn="r"/>
          <a:r>
            <a:rPr lang="he-IL" sz="33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rPr>
            <a:t> </a:t>
          </a:r>
          <a:endParaRPr lang="it-IT" sz="3300" dirty="0"/>
        </a:p>
      </dgm:t>
    </dgm:pt>
    <dgm:pt modelId="{09CA1C6E-FE9A-4563-B49A-69D4420C266F}" type="sibTrans" cxnId="{25D50CAC-1F5B-4DD8-A0B2-3D61919DFDD4}">
      <dgm:prSet/>
      <dgm:spPr/>
      <dgm:t>
        <a:bodyPr/>
        <a:lstStyle/>
        <a:p>
          <a:endParaRPr lang="it-IT"/>
        </a:p>
      </dgm:t>
    </dgm:pt>
    <dgm:pt modelId="{00307A65-7DCE-4C6D-87A0-406BB116D07A}" type="parTrans" cxnId="{25D50CAC-1F5B-4DD8-A0B2-3D61919DFDD4}">
      <dgm:prSet/>
      <dgm:spPr/>
      <dgm:t>
        <a:bodyPr/>
        <a:lstStyle/>
        <a:p>
          <a:endParaRPr lang="it-IT"/>
        </a:p>
      </dgm:t>
    </dgm:pt>
    <dgm:pt modelId="{6558380F-9CD8-4D37-9FB4-CE63D39D4019}" type="pres">
      <dgm:prSet presAssocID="{C399735F-6E93-410D-8C1F-EA99050AC4B0}" presName="vert0" presStyleCnt="0">
        <dgm:presLayoutVars>
          <dgm:dir/>
          <dgm:animOne val="branch"/>
          <dgm:animLvl val="lvl"/>
        </dgm:presLayoutVars>
      </dgm:prSet>
      <dgm:spPr/>
    </dgm:pt>
    <dgm:pt modelId="{4F57FC5E-9242-45EA-B9CD-2B97A0679932}" type="pres">
      <dgm:prSet presAssocID="{CC947962-26E3-4828-8D2A-A4BCF8A4880A}" presName="thickLine" presStyleLbl="alignNode1" presStyleIdx="0" presStyleCnt="2"/>
      <dgm:spPr/>
    </dgm:pt>
    <dgm:pt modelId="{81671561-C72A-4D3C-830B-FC2E97A3F688}" type="pres">
      <dgm:prSet presAssocID="{CC947962-26E3-4828-8D2A-A4BCF8A4880A}" presName="horz1" presStyleCnt="0"/>
      <dgm:spPr/>
    </dgm:pt>
    <dgm:pt modelId="{E76888AA-F421-4650-AB43-62D585EA0788}" type="pres">
      <dgm:prSet presAssocID="{CC947962-26E3-4828-8D2A-A4BCF8A4880A}" presName="tx1" presStyleLbl="revTx" presStyleIdx="0" presStyleCnt="2"/>
      <dgm:spPr/>
    </dgm:pt>
    <dgm:pt modelId="{DCEAD4AA-B59A-4260-87C2-BB08DCEC53C2}" type="pres">
      <dgm:prSet presAssocID="{CC947962-26E3-4828-8D2A-A4BCF8A4880A}" presName="vert1" presStyleCnt="0"/>
      <dgm:spPr/>
    </dgm:pt>
    <dgm:pt modelId="{CDB9E259-BB4B-4DC5-B299-BFE5918499B7}" type="pres">
      <dgm:prSet presAssocID="{E4A5D273-0F23-42A7-9310-F06AEA99B404}" presName="thickLine" presStyleLbl="alignNode1" presStyleIdx="1" presStyleCnt="2"/>
      <dgm:spPr/>
    </dgm:pt>
    <dgm:pt modelId="{9FE268A3-F5F8-41D5-9657-178016611CEC}" type="pres">
      <dgm:prSet presAssocID="{E4A5D273-0F23-42A7-9310-F06AEA99B404}" presName="horz1" presStyleCnt="0"/>
      <dgm:spPr/>
    </dgm:pt>
    <dgm:pt modelId="{67BB36A8-5688-4085-B68F-FB802B36CE06}" type="pres">
      <dgm:prSet presAssocID="{E4A5D273-0F23-42A7-9310-F06AEA99B404}" presName="tx1" presStyleLbl="revTx" presStyleIdx="1" presStyleCnt="2"/>
      <dgm:spPr/>
    </dgm:pt>
    <dgm:pt modelId="{2670F5C3-8E4F-4749-BAE3-2CFB771C6CFD}" type="pres">
      <dgm:prSet presAssocID="{E4A5D273-0F23-42A7-9310-F06AEA99B404}" presName="vert1" presStyleCnt="0"/>
      <dgm:spPr/>
    </dgm:pt>
  </dgm:ptLst>
  <dgm:cxnLst>
    <dgm:cxn modelId="{503A961C-E42D-4C78-B618-E8177A719EC0}" srcId="{C399735F-6E93-410D-8C1F-EA99050AC4B0}" destId="{CC947962-26E3-4828-8D2A-A4BCF8A4880A}" srcOrd="0" destOrd="0" parTransId="{FFA2F692-D9CD-40DA-8705-E20CF450F74A}" sibTransId="{43620BCF-1293-4A42-953E-3EC7775CB27D}"/>
    <dgm:cxn modelId="{1D481924-0A95-4024-AC59-F7D88FF45D08}" type="presOf" srcId="{E4A5D273-0F23-42A7-9310-F06AEA99B404}" destId="{67BB36A8-5688-4085-B68F-FB802B36CE06}" srcOrd="0" destOrd="0" presId="urn:microsoft.com/office/officeart/2008/layout/LinedList"/>
    <dgm:cxn modelId="{B82ECF94-CC23-4FB7-A2A4-DF3066B7AD48}" type="presOf" srcId="{CC947962-26E3-4828-8D2A-A4BCF8A4880A}" destId="{E76888AA-F421-4650-AB43-62D585EA0788}" srcOrd="0" destOrd="0" presId="urn:microsoft.com/office/officeart/2008/layout/LinedList"/>
    <dgm:cxn modelId="{25D50CAC-1F5B-4DD8-A0B2-3D61919DFDD4}" srcId="{C399735F-6E93-410D-8C1F-EA99050AC4B0}" destId="{E4A5D273-0F23-42A7-9310-F06AEA99B404}" srcOrd="1" destOrd="0" parTransId="{00307A65-7DCE-4C6D-87A0-406BB116D07A}" sibTransId="{09CA1C6E-FE9A-4563-B49A-69D4420C266F}"/>
    <dgm:cxn modelId="{E7BFA8B8-2E34-4D6A-AD04-6B2939D82DB3}" type="presOf" srcId="{C399735F-6E93-410D-8C1F-EA99050AC4B0}" destId="{6558380F-9CD8-4D37-9FB4-CE63D39D4019}" srcOrd="0" destOrd="0" presId="urn:microsoft.com/office/officeart/2008/layout/LinedList"/>
    <dgm:cxn modelId="{B5140B9E-AA54-4C60-AFC5-F4850958DA8A}" type="presParOf" srcId="{6558380F-9CD8-4D37-9FB4-CE63D39D4019}" destId="{4F57FC5E-9242-45EA-B9CD-2B97A0679932}" srcOrd="0" destOrd="0" presId="urn:microsoft.com/office/officeart/2008/layout/LinedList"/>
    <dgm:cxn modelId="{B41BA42D-FA4E-4825-A4F0-E79546DFF23E}" type="presParOf" srcId="{6558380F-9CD8-4D37-9FB4-CE63D39D4019}" destId="{81671561-C72A-4D3C-830B-FC2E97A3F688}" srcOrd="1" destOrd="0" presId="urn:microsoft.com/office/officeart/2008/layout/LinedList"/>
    <dgm:cxn modelId="{50556508-105B-440E-AB69-5B77991F55B2}" type="presParOf" srcId="{81671561-C72A-4D3C-830B-FC2E97A3F688}" destId="{E76888AA-F421-4650-AB43-62D585EA0788}" srcOrd="0" destOrd="0" presId="urn:microsoft.com/office/officeart/2008/layout/LinedList"/>
    <dgm:cxn modelId="{6BE4CC51-7DB0-4150-AB73-43E2BD4021BD}" type="presParOf" srcId="{81671561-C72A-4D3C-830B-FC2E97A3F688}" destId="{DCEAD4AA-B59A-4260-87C2-BB08DCEC53C2}" srcOrd="1" destOrd="0" presId="urn:microsoft.com/office/officeart/2008/layout/LinedList"/>
    <dgm:cxn modelId="{9F77565B-6040-4489-999D-628286F3AF97}" type="presParOf" srcId="{6558380F-9CD8-4D37-9FB4-CE63D39D4019}" destId="{CDB9E259-BB4B-4DC5-B299-BFE5918499B7}" srcOrd="2" destOrd="0" presId="urn:microsoft.com/office/officeart/2008/layout/LinedList"/>
    <dgm:cxn modelId="{32D0506B-E559-46F3-9E12-D79D90AB49C4}" type="presParOf" srcId="{6558380F-9CD8-4D37-9FB4-CE63D39D4019}" destId="{9FE268A3-F5F8-41D5-9657-178016611CEC}" srcOrd="3" destOrd="0" presId="urn:microsoft.com/office/officeart/2008/layout/LinedList"/>
    <dgm:cxn modelId="{2C40953A-E51E-4C74-99D3-F822338805CA}" type="presParOf" srcId="{9FE268A3-F5F8-41D5-9657-178016611CEC}" destId="{67BB36A8-5688-4085-B68F-FB802B36CE06}" srcOrd="0" destOrd="0" presId="urn:microsoft.com/office/officeart/2008/layout/LinedList"/>
    <dgm:cxn modelId="{5E0B4955-A143-4A34-B196-A432B186F759}" type="presParOf" srcId="{9FE268A3-F5F8-41D5-9657-178016611CEC}" destId="{2670F5C3-8E4F-4749-BAE3-2CFB771C6CFD}" srcOrd="1" destOrd="0" presId="urn:microsoft.com/office/officeart/2008/layout/LinedList"/>
  </dgm:cxnLst>
  <dgm:bg/>
  <dgm:whole>
    <a:ln>
      <a:solidFill>
        <a:schemeClr val="accent1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99735F-6E93-410D-8C1F-EA99050AC4B0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4A5D273-0F23-42A7-9310-F06AEA99B404}">
      <dgm:prSet phldrT="[Testo]"/>
      <dgm:spPr>
        <a:solidFill>
          <a:schemeClr val="bg1"/>
        </a:solidFill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r>
            <a:rPr lang="he-IL" dirty="0">
              <a:cs typeface="+mj-cs"/>
            </a:rPr>
            <a:t>מַאי חֲנוּכָּה?...</a:t>
          </a:r>
          <a:endParaRPr lang="it-IT" dirty="0">
            <a:cs typeface="+mj-cs"/>
          </a:endParaRPr>
        </a:p>
        <a:p>
          <a:r>
            <a:rPr lang="he-IL" dirty="0"/>
            <a:t> </a:t>
          </a:r>
          <a:endParaRPr lang="it-IT" dirty="0"/>
        </a:p>
        <a:p>
          <a:endParaRPr lang="it-IT" dirty="0">
            <a:latin typeface="Garamond" panose="02020404030301010803" pitchFamily="18" charset="0"/>
          </a:endParaRPr>
        </a:p>
        <a:p>
          <a:r>
            <a:rPr lang="it-IT" dirty="0">
              <a:latin typeface="Garamond" panose="02020404030301010803" pitchFamily="18" charset="0"/>
            </a:rPr>
            <a:t>Dal Talmud Trattato Shabbat 21b</a:t>
          </a:r>
        </a:p>
        <a:p>
          <a:endParaRPr lang="it-IT" dirty="0">
            <a:latin typeface="Garamond" panose="02020404030301010803" pitchFamily="18" charset="0"/>
          </a:endParaRPr>
        </a:p>
        <a:p>
          <a:r>
            <a:rPr lang="it-IT" dirty="0">
              <a:latin typeface="Garamond" panose="02020404030301010803" pitchFamily="18" charset="0"/>
            </a:rPr>
            <a:t>Primo approccio al Talmud</a:t>
          </a:r>
        </a:p>
      </dgm:t>
    </dgm:pt>
    <dgm:pt modelId="{00307A65-7DCE-4C6D-87A0-406BB116D07A}" type="parTrans" cxnId="{25D50CAC-1F5B-4DD8-A0B2-3D61919DFDD4}">
      <dgm:prSet/>
      <dgm:spPr/>
      <dgm:t>
        <a:bodyPr/>
        <a:lstStyle/>
        <a:p>
          <a:endParaRPr lang="it-IT"/>
        </a:p>
      </dgm:t>
    </dgm:pt>
    <dgm:pt modelId="{09CA1C6E-FE9A-4563-B49A-69D4420C266F}" type="sibTrans" cxnId="{25D50CAC-1F5B-4DD8-A0B2-3D61919DFDD4}">
      <dgm:prSet/>
      <dgm:spPr/>
      <dgm:t>
        <a:bodyPr/>
        <a:lstStyle/>
        <a:p>
          <a:endParaRPr lang="it-IT"/>
        </a:p>
      </dgm:t>
    </dgm:pt>
    <dgm:pt modelId="{5B279641-432F-4C5A-8BD5-C6361FE07DBF}">
      <dgm:prSet phldrT="[Testo]"/>
      <dgm:spPr>
        <a:solidFill>
          <a:schemeClr val="bg1"/>
        </a:solidFill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pPr algn="r"/>
          <a:r>
            <a:rPr lang="he-IL" dirty="0">
              <a:cs typeface="+mj-cs"/>
            </a:rPr>
            <a:t>בְבַיִת שֵׁנִי כשֶׁמַּלְכֵי יָוָן </a:t>
          </a:r>
          <a:endParaRPr lang="it-IT" dirty="0">
            <a:cs typeface="+mj-cs"/>
          </a:endParaRPr>
        </a:p>
        <a:p>
          <a:pPr algn="l"/>
          <a:endParaRPr lang="it-IT" dirty="0"/>
        </a:p>
        <a:p>
          <a:pPr algn="l"/>
          <a:r>
            <a:rPr lang="it-IT" dirty="0">
              <a:latin typeface="Garamond" panose="02020404030301010803" pitchFamily="18" charset="0"/>
            </a:rPr>
            <a:t>Le regole di </a:t>
          </a:r>
          <a:r>
            <a:rPr lang="it-IT" dirty="0" err="1">
              <a:latin typeface="Garamond" panose="02020404030301010803" pitchFamily="18" charset="0"/>
            </a:rPr>
            <a:t>Chanuccà</a:t>
          </a:r>
          <a:r>
            <a:rPr lang="it-IT" dirty="0">
              <a:latin typeface="Garamond" panose="02020404030301010803" pitchFamily="18" charset="0"/>
            </a:rPr>
            <a:t> dal </a:t>
          </a:r>
          <a:r>
            <a:rPr lang="it-IT" dirty="0" err="1">
              <a:latin typeface="Garamond" panose="02020404030301010803" pitchFamily="18" charset="0"/>
            </a:rPr>
            <a:t>Mishnè</a:t>
          </a:r>
          <a:r>
            <a:rPr lang="it-IT" dirty="0">
              <a:latin typeface="Garamond" panose="02020404030301010803" pitchFamily="18" charset="0"/>
            </a:rPr>
            <a:t> Torà </a:t>
          </a:r>
        </a:p>
        <a:p>
          <a:pPr algn="l"/>
          <a:endParaRPr lang="it-IT" dirty="0">
            <a:latin typeface="Garamond" panose="02020404030301010803" pitchFamily="18" charset="0"/>
          </a:endParaRPr>
        </a:p>
        <a:p>
          <a:pPr algn="l"/>
          <a:r>
            <a:rPr lang="it-IT" dirty="0">
              <a:latin typeface="Garamond" panose="02020404030301010803" pitchFamily="18" charset="0"/>
            </a:rPr>
            <a:t>Nota storica: il secondo Tempio</a:t>
          </a:r>
        </a:p>
      </dgm:t>
    </dgm:pt>
    <dgm:pt modelId="{D2D704D5-D329-4871-A69A-8B5072DD9AF2}" type="parTrans" cxnId="{9750632E-C00E-4E45-87A5-C4EE9B4C2CC2}">
      <dgm:prSet/>
      <dgm:spPr/>
      <dgm:t>
        <a:bodyPr/>
        <a:lstStyle/>
        <a:p>
          <a:endParaRPr lang="it-IT"/>
        </a:p>
      </dgm:t>
    </dgm:pt>
    <dgm:pt modelId="{3314278F-7E96-493D-8705-43291D911622}" type="sibTrans" cxnId="{9750632E-C00E-4E45-87A5-C4EE9B4C2CC2}">
      <dgm:prSet/>
      <dgm:spPr/>
      <dgm:t>
        <a:bodyPr/>
        <a:lstStyle/>
        <a:p>
          <a:endParaRPr lang="it-IT"/>
        </a:p>
      </dgm:t>
    </dgm:pt>
    <dgm:pt modelId="{A17D50EA-ADF6-43A9-897D-D014BC4913BA}" type="pres">
      <dgm:prSet presAssocID="{C399735F-6E93-410D-8C1F-EA99050AC4B0}" presName="Name0" presStyleCnt="0">
        <dgm:presLayoutVars>
          <dgm:chMax val="2"/>
          <dgm:chPref val="2"/>
          <dgm:animLvl val="lvl"/>
        </dgm:presLayoutVars>
      </dgm:prSet>
      <dgm:spPr/>
    </dgm:pt>
    <dgm:pt modelId="{ECDCEB5E-390F-40FC-ADF0-7C867AFB80A7}" type="pres">
      <dgm:prSet presAssocID="{C399735F-6E93-410D-8C1F-EA99050AC4B0}" presName="LeftText" presStyleLbl="revTx" presStyleIdx="0" presStyleCnt="0">
        <dgm:presLayoutVars>
          <dgm:bulletEnabled val="1"/>
        </dgm:presLayoutVars>
      </dgm:prSet>
      <dgm:spPr/>
    </dgm:pt>
    <dgm:pt modelId="{8AA3D971-DFDC-4846-8FCF-EF5B933E010E}" type="pres">
      <dgm:prSet presAssocID="{C399735F-6E93-410D-8C1F-EA99050AC4B0}" presName="LeftNode" presStyleLbl="bgImgPlace1" presStyleIdx="0" presStyleCnt="2">
        <dgm:presLayoutVars>
          <dgm:chMax val="2"/>
          <dgm:chPref val="2"/>
        </dgm:presLayoutVars>
      </dgm:prSet>
      <dgm:spPr/>
    </dgm:pt>
    <dgm:pt modelId="{FDDB8F47-020F-43AA-9D89-6FFE1F72062A}" type="pres">
      <dgm:prSet presAssocID="{C399735F-6E93-410D-8C1F-EA99050AC4B0}" presName="RightText" presStyleLbl="revTx" presStyleIdx="0" presStyleCnt="0">
        <dgm:presLayoutVars>
          <dgm:bulletEnabled val="1"/>
        </dgm:presLayoutVars>
      </dgm:prSet>
      <dgm:spPr/>
    </dgm:pt>
    <dgm:pt modelId="{CCD818F7-90E4-4BE1-96DA-2156D2B572C5}" type="pres">
      <dgm:prSet presAssocID="{C399735F-6E93-410D-8C1F-EA99050AC4B0}" presName="RightNode" presStyleLbl="bgImgPlace1" presStyleIdx="1" presStyleCnt="2" custLinFactNeighborY="0">
        <dgm:presLayoutVars>
          <dgm:chMax val="0"/>
          <dgm:chPref val="0"/>
        </dgm:presLayoutVars>
      </dgm:prSet>
      <dgm:spPr/>
    </dgm:pt>
    <dgm:pt modelId="{7D339BAF-6A32-419A-9D44-54A8B1F51354}" type="pres">
      <dgm:prSet presAssocID="{C399735F-6E93-410D-8C1F-EA99050AC4B0}" presName="TopArrow" presStyleLbl="node1" presStyleIdx="0" presStyleCnt="2" custFlipHor="1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</dgm:pt>
    <dgm:pt modelId="{46D79072-8C91-4315-92FE-FF259B6ADF6C}" type="pres">
      <dgm:prSet presAssocID="{C399735F-6E93-410D-8C1F-EA99050AC4B0}" presName="BottomArrow" presStyleLbl="node1" presStyleIdx="1" presStyleCnt="2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</dgm:pt>
  </dgm:ptLst>
  <dgm:cxnLst>
    <dgm:cxn modelId="{FD10C018-01DD-4D90-9CF5-5565381C49AC}" type="presOf" srcId="{E4A5D273-0F23-42A7-9310-F06AEA99B404}" destId="{CCD818F7-90E4-4BE1-96DA-2156D2B572C5}" srcOrd="1" destOrd="0" presId="urn:microsoft.com/office/officeart/2009/layout/ReverseList"/>
    <dgm:cxn modelId="{9750632E-C00E-4E45-87A5-C4EE9B4C2CC2}" srcId="{C399735F-6E93-410D-8C1F-EA99050AC4B0}" destId="{5B279641-432F-4C5A-8BD5-C6361FE07DBF}" srcOrd="0" destOrd="0" parTransId="{D2D704D5-D329-4871-A69A-8B5072DD9AF2}" sibTransId="{3314278F-7E96-493D-8705-43291D911622}"/>
    <dgm:cxn modelId="{BA507C8D-3D31-4863-9D4E-629D0C847D75}" type="presOf" srcId="{5B279641-432F-4C5A-8BD5-C6361FE07DBF}" destId="{ECDCEB5E-390F-40FC-ADF0-7C867AFB80A7}" srcOrd="0" destOrd="0" presId="urn:microsoft.com/office/officeart/2009/layout/ReverseList"/>
    <dgm:cxn modelId="{B3D63892-75A4-4AFB-81AC-2379E0C1094C}" type="presOf" srcId="{E4A5D273-0F23-42A7-9310-F06AEA99B404}" destId="{FDDB8F47-020F-43AA-9D89-6FFE1F72062A}" srcOrd="0" destOrd="0" presId="urn:microsoft.com/office/officeart/2009/layout/ReverseList"/>
    <dgm:cxn modelId="{25D50CAC-1F5B-4DD8-A0B2-3D61919DFDD4}" srcId="{C399735F-6E93-410D-8C1F-EA99050AC4B0}" destId="{E4A5D273-0F23-42A7-9310-F06AEA99B404}" srcOrd="1" destOrd="0" parTransId="{00307A65-7DCE-4C6D-87A0-406BB116D07A}" sibTransId="{09CA1C6E-FE9A-4563-B49A-69D4420C266F}"/>
    <dgm:cxn modelId="{CBE24FCA-AAEB-4E37-8BD0-CDB0396EAEEF}" type="presOf" srcId="{C399735F-6E93-410D-8C1F-EA99050AC4B0}" destId="{A17D50EA-ADF6-43A9-897D-D014BC4913BA}" srcOrd="0" destOrd="0" presId="urn:microsoft.com/office/officeart/2009/layout/ReverseList"/>
    <dgm:cxn modelId="{FD68D1D2-D83B-46E7-B1C2-687F13D33A2A}" type="presOf" srcId="{5B279641-432F-4C5A-8BD5-C6361FE07DBF}" destId="{8AA3D971-DFDC-4846-8FCF-EF5B933E010E}" srcOrd="1" destOrd="0" presId="urn:microsoft.com/office/officeart/2009/layout/ReverseList"/>
    <dgm:cxn modelId="{DE1DA4B6-94D2-4FB5-84DE-2DCB35F26421}" type="presParOf" srcId="{A17D50EA-ADF6-43A9-897D-D014BC4913BA}" destId="{ECDCEB5E-390F-40FC-ADF0-7C867AFB80A7}" srcOrd="0" destOrd="0" presId="urn:microsoft.com/office/officeart/2009/layout/ReverseList"/>
    <dgm:cxn modelId="{32683355-C3D0-464C-9DF8-DF9926E957DB}" type="presParOf" srcId="{A17D50EA-ADF6-43A9-897D-D014BC4913BA}" destId="{8AA3D971-DFDC-4846-8FCF-EF5B933E010E}" srcOrd="1" destOrd="0" presId="urn:microsoft.com/office/officeart/2009/layout/ReverseList"/>
    <dgm:cxn modelId="{0C89FB40-520F-4616-A829-72DD178487A5}" type="presParOf" srcId="{A17D50EA-ADF6-43A9-897D-D014BC4913BA}" destId="{FDDB8F47-020F-43AA-9D89-6FFE1F72062A}" srcOrd="2" destOrd="0" presId="urn:microsoft.com/office/officeart/2009/layout/ReverseList"/>
    <dgm:cxn modelId="{4A2D1703-DDC3-49C2-8E41-76AD1180A6C9}" type="presParOf" srcId="{A17D50EA-ADF6-43A9-897D-D014BC4913BA}" destId="{CCD818F7-90E4-4BE1-96DA-2156D2B572C5}" srcOrd="3" destOrd="0" presId="urn:microsoft.com/office/officeart/2009/layout/ReverseList"/>
    <dgm:cxn modelId="{89E34628-D356-4018-ABA6-3A68D657E265}" type="presParOf" srcId="{A17D50EA-ADF6-43A9-897D-D014BC4913BA}" destId="{7D339BAF-6A32-419A-9D44-54A8B1F51354}" srcOrd="4" destOrd="0" presId="urn:microsoft.com/office/officeart/2009/layout/ReverseList"/>
    <dgm:cxn modelId="{43847E39-5FD4-4AEC-8B17-A3FB72FADA6E}" type="presParOf" srcId="{A17D50EA-ADF6-43A9-897D-D014BC4913BA}" destId="{46D79072-8C91-4315-92FE-FF259B6ADF6C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5DDD25-1848-4F62-AC43-F9B08FF85BB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2D4AB07-F53C-47BE-9C91-1D59A6A4002B}">
      <dgm:prSet custT="1"/>
      <dgm:spPr/>
      <dgm:t>
        <a:bodyPr/>
        <a:lstStyle/>
        <a:p>
          <a:r>
            <a:rPr lang="it-IT" sz="2800" dirty="0"/>
            <a:t>COSA È LA TESHUVÀ OGGI? </a:t>
          </a:r>
        </a:p>
        <a:p>
          <a:r>
            <a:rPr lang="it-IT" sz="2800" dirty="0"/>
            <a:t>COSA STIMOLA LA TESHUVÀ OGGI ?</a:t>
          </a:r>
          <a:endParaRPr lang="en-US" sz="2800" dirty="0"/>
        </a:p>
      </dgm:t>
    </dgm:pt>
    <dgm:pt modelId="{C192E4DB-4182-4036-9169-8D51D77FCAC5}" type="parTrans" cxnId="{3C74D98C-9D22-4663-B963-51286B0140F3}">
      <dgm:prSet/>
      <dgm:spPr/>
      <dgm:t>
        <a:bodyPr/>
        <a:lstStyle/>
        <a:p>
          <a:endParaRPr lang="en-US"/>
        </a:p>
      </dgm:t>
    </dgm:pt>
    <dgm:pt modelId="{53F3CF58-2FC1-47F4-9E0B-C62E5AB9EA67}" type="sibTrans" cxnId="{3C74D98C-9D22-4663-B963-51286B0140F3}">
      <dgm:prSet/>
      <dgm:spPr/>
      <dgm:t>
        <a:bodyPr/>
        <a:lstStyle/>
        <a:p>
          <a:endParaRPr lang="en-US"/>
        </a:p>
      </dgm:t>
    </dgm:pt>
    <dgm:pt modelId="{A988AEF3-0FCB-4E59-BCE4-76DAB0941EA7}">
      <dgm:prSet custT="1"/>
      <dgm:spPr/>
      <dgm:t>
        <a:bodyPr/>
        <a:lstStyle/>
        <a:p>
          <a:r>
            <a:rPr lang="it-IT" sz="2800"/>
            <a:t>Il miracolo dell’olio</a:t>
          </a:r>
          <a:endParaRPr lang="en-US" sz="2800" dirty="0"/>
        </a:p>
      </dgm:t>
    </dgm:pt>
    <dgm:pt modelId="{202BDE98-91FD-454F-A516-66CC811B0BB4}" type="parTrans" cxnId="{F85E5332-FAA9-45E7-BF7A-0E0E87F5486D}">
      <dgm:prSet/>
      <dgm:spPr/>
      <dgm:t>
        <a:bodyPr/>
        <a:lstStyle/>
        <a:p>
          <a:endParaRPr lang="en-US"/>
        </a:p>
      </dgm:t>
    </dgm:pt>
    <dgm:pt modelId="{5CB2621D-A4CA-4CD7-B0B9-901C8CD3FE74}" type="sibTrans" cxnId="{F85E5332-FAA9-45E7-BF7A-0E0E87F5486D}">
      <dgm:prSet/>
      <dgm:spPr/>
      <dgm:t>
        <a:bodyPr/>
        <a:lstStyle/>
        <a:p>
          <a:endParaRPr lang="en-US"/>
        </a:p>
      </dgm:t>
    </dgm:pt>
    <dgm:pt modelId="{878BD8CC-E65B-469C-8E0F-2D44C308ED65}">
      <dgm:prSet custT="1"/>
      <dgm:spPr/>
      <dgm:t>
        <a:bodyPr/>
        <a:lstStyle/>
        <a:p>
          <a:r>
            <a:rPr lang="it-IT" sz="2800"/>
            <a:t>Il miracolo della vittoria</a:t>
          </a:r>
          <a:endParaRPr lang="en-US" sz="2800" dirty="0"/>
        </a:p>
      </dgm:t>
    </dgm:pt>
    <dgm:pt modelId="{094B9662-6808-490C-B23D-7CBD4DD9D97D}" type="parTrans" cxnId="{BF1CDCD1-AF47-4D45-90C9-B958CD0397A2}">
      <dgm:prSet/>
      <dgm:spPr/>
      <dgm:t>
        <a:bodyPr/>
        <a:lstStyle/>
        <a:p>
          <a:endParaRPr lang="en-US"/>
        </a:p>
      </dgm:t>
    </dgm:pt>
    <dgm:pt modelId="{4230A376-DC35-461E-B70E-DCD2FDF7A7D4}" type="sibTrans" cxnId="{BF1CDCD1-AF47-4D45-90C9-B958CD0397A2}">
      <dgm:prSet/>
      <dgm:spPr/>
      <dgm:t>
        <a:bodyPr/>
        <a:lstStyle/>
        <a:p>
          <a:endParaRPr lang="en-US"/>
        </a:p>
      </dgm:t>
    </dgm:pt>
    <dgm:pt modelId="{22A59CE6-8EF6-472B-9678-C23DAF350745}">
      <dgm:prSet custT="1"/>
      <dgm:spPr/>
      <dgm:t>
        <a:bodyPr/>
        <a:lstStyle/>
        <a:p>
          <a:r>
            <a:rPr lang="it-IT" sz="2800"/>
            <a:t>L’antisemitismo</a:t>
          </a:r>
          <a:endParaRPr lang="en-US" sz="2800" dirty="0"/>
        </a:p>
      </dgm:t>
    </dgm:pt>
    <dgm:pt modelId="{97C43D07-AE27-40A5-944B-46CB1D216AFE}" type="parTrans" cxnId="{11AD4760-7B31-4244-ACF6-AECE61CA5240}">
      <dgm:prSet/>
      <dgm:spPr/>
      <dgm:t>
        <a:bodyPr/>
        <a:lstStyle/>
        <a:p>
          <a:endParaRPr lang="en-US"/>
        </a:p>
      </dgm:t>
    </dgm:pt>
    <dgm:pt modelId="{51365E54-7BF4-415D-9C19-E57DAD58337E}" type="sibTrans" cxnId="{11AD4760-7B31-4244-ACF6-AECE61CA5240}">
      <dgm:prSet/>
      <dgm:spPr/>
      <dgm:t>
        <a:bodyPr/>
        <a:lstStyle/>
        <a:p>
          <a:endParaRPr lang="en-US"/>
        </a:p>
      </dgm:t>
    </dgm:pt>
    <dgm:pt modelId="{7F79F252-C616-488A-8077-848951745E1A}">
      <dgm:prSet custT="1"/>
      <dgm:spPr/>
      <dgm:t>
        <a:bodyPr/>
        <a:lstStyle/>
        <a:p>
          <a:r>
            <a:rPr lang="it-IT" sz="2800" dirty="0"/>
            <a:t>La </a:t>
          </a:r>
          <a:r>
            <a:rPr lang="it-IT" sz="2800" dirty="0" err="1"/>
            <a:t>mitzvà</a:t>
          </a:r>
          <a:r>
            <a:rPr lang="it-IT" sz="2800" dirty="0"/>
            <a:t> positiva</a:t>
          </a:r>
          <a:endParaRPr lang="en-US" sz="2800" dirty="0"/>
        </a:p>
      </dgm:t>
    </dgm:pt>
    <dgm:pt modelId="{16F57C10-5DD4-4CE9-80C2-47DE8AD0185B}" type="parTrans" cxnId="{CB378611-6FD5-4C3E-97AA-DFEF50714F60}">
      <dgm:prSet/>
      <dgm:spPr/>
      <dgm:t>
        <a:bodyPr/>
        <a:lstStyle/>
        <a:p>
          <a:endParaRPr lang="en-US"/>
        </a:p>
      </dgm:t>
    </dgm:pt>
    <dgm:pt modelId="{5FF50B05-F4D5-448E-8146-B8D8102F3DCA}" type="sibTrans" cxnId="{CB378611-6FD5-4C3E-97AA-DFEF50714F60}">
      <dgm:prSet/>
      <dgm:spPr/>
      <dgm:t>
        <a:bodyPr/>
        <a:lstStyle/>
        <a:p>
          <a:endParaRPr lang="en-US"/>
        </a:p>
      </dgm:t>
    </dgm:pt>
    <dgm:pt modelId="{C6994622-CFA5-4CB7-806D-34ECC06132BB}">
      <dgm:prSet custT="1"/>
      <dgm:spPr/>
      <dgm:t>
        <a:bodyPr/>
        <a:lstStyle/>
        <a:p>
          <a:r>
            <a:rPr lang="it-IT" sz="2800" dirty="0"/>
            <a:t>La </a:t>
          </a:r>
          <a:r>
            <a:rPr lang="it-IT" sz="2800" dirty="0" err="1"/>
            <a:t>mitzvà</a:t>
          </a:r>
          <a:r>
            <a:rPr lang="it-IT" sz="2800" dirty="0"/>
            <a:t> negativa</a:t>
          </a:r>
          <a:endParaRPr lang="en-US" sz="2800" dirty="0"/>
        </a:p>
      </dgm:t>
    </dgm:pt>
    <dgm:pt modelId="{A7317FA0-55AA-4EFF-BB92-EFBED2B7CAC5}" type="parTrans" cxnId="{E75D8587-2FCD-4333-8706-C424E11A2AAE}">
      <dgm:prSet/>
      <dgm:spPr/>
      <dgm:t>
        <a:bodyPr/>
        <a:lstStyle/>
        <a:p>
          <a:endParaRPr lang="en-US"/>
        </a:p>
      </dgm:t>
    </dgm:pt>
    <dgm:pt modelId="{E052E64C-A22F-4A34-842A-193E4A1EEB79}" type="sibTrans" cxnId="{E75D8587-2FCD-4333-8706-C424E11A2AAE}">
      <dgm:prSet/>
      <dgm:spPr/>
      <dgm:t>
        <a:bodyPr/>
        <a:lstStyle/>
        <a:p>
          <a:endParaRPr lang="en-US"/>
        </a:p>
      </dgm:t>
    </dgm:pt>
    <dgm:pt modelId="{8CBF9AE3-E4DA-4039-A0AA-A79681A6A5CD}" type="pres">
      <dgm:prSet presAssocID="{B45DDD25-1848-4F62-AC43-F9B08FF85BBF}" presName="linear" presStyleCnt="0">
        <dgm:presLayoutVars>
          <dgm:animLvl val="lvl"/>
          <dgm:resizeHandles val="exact"/>
        </dgm:presLayoutVars>
      </dgm:prSet>
      <dgm:spPr/>
    </dgm:pt>
    <dgm:pt modelId="{AB3179D4-81C8-4283-BB7C-B257487193EF}" type="pres">
      <dgm:prSet presAssocID="{C2D4AB07-F53C-47BE-9C91-1D59A6A4002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A4AD9C8-9E0B-4E43-B4AF-80E82654D434}" type="pres">
      <dgm:prSet presAssocID="{53F3CF58-2FC1-47F4-9E0B-C62E5AB9EA67}" presName="spacer" presStyleCnt="0"/>
      <dgm:spPr/>
    </dgm:pt>
    <dgm:pt modelId="{BFE8BE07-4237-4A54-8072-10C2469D0124}" type="pres">
      <dgm:prSet presAssocID="{A988AEF3-0FCB-4E59-BCE4-76DAB0941EA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2E6B8C2-B113-4674-AB59-5B05DF03B377}" type="pres">
      <dgm:prSet presAssocID="{5CB2621D-A4CA-4CD7-B0B9-901C8CD3FE74}" presName="spacer" presStyleCnt="0"/>
      <dgm:spPr/>
    </dgm:pt>
    <dgm:pt modelId="{4C6BDF4B-5CEF-4755-97BD-2BDDD445FD7C}" type="pres">
      <dgm:prSet presAssocID="{878BD8CC-E65B-469C-8E0F-2D44C308ED6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E577D0C-D26E-4E34-90FF-2A2258ED7EA2}" type="pres">
      <dgm:prSet presAssocID="{4230A376-DC35-461E-B70E-DCD2FDF7A7D4}" presName="spacer" presStyleCnt="0"/>
      <dgm:spPr/>
    </dgm:pt>
    <dgm:pt modelId="{6AF8E22A-EABD-4DD5-AF7B-72D2B6E754BD}" type="pres">
      <dgm:prSet presAssocID="{22A59CE6-8EF6-472B-9678-C23DAF35074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C7B5464-EE19-4878-87DE-F1A08F3F827C}" type="pres">
      <dgm:prSet presAssocID="{51365E54-7BF4-415D-9C19-E57DAD58337E}" presName="spacer" presStyleCnt="0"/>
      <dgm:spPr/>
    </dgm:pt>
    <dgm:pt modelId="{A7170F0D-EE37-43E0-A436-23E00BBB7F18}" type="pres">
      <dgm:prSet presAssocID="{7F79F252-C616-488A-8077-848951745E1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7C964FEC-B2AE-43F6-938F-FC2141528EAE}" type="pres">
      <dgm:prSet presAssocID="{5FF50B05-F4D5-448E-8146-B8D8102F3DCA}" presName="spacer" presStyleCnt="0"/>
      <dgm:spPr/>
    </dgm:pt>
    <dgm:pt modelId="{5C9AD337-3BE4-47F1-A7DB-CAA6A48116AA}" type="pres">
      <dgm:prSet presAssocID="{C6994622-CFA5-4CB7-806D-34ECC06132B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B378611-6FD5-4C3E-97AA-DFEF50714F60}" srcId="{B45DDD25-1848-4F62-AC43-F9B08FF85BBF}" destId="{7F79F252-C616-488A-8077-848951745E1A}" srcOrd="4" destOrd="0" parTransId="{16F57C10-5DD4-4CE9-80C2-47DE8AD0185B}" sibTransId="{5FF50B05-F4D5-448E-8146-B8D8102F3DCA}"/>
    <dgm:cxn modelId="{F85E5332-FAA9-45E7-BF7A-0E0E87F5486D}" srcId="{B45DDD25-1848-4F62-AC43-F9B08FF85BBF}" destId="{A988AEF3-0FCB-4E59-BCE4-76DAB0941EA7}" srcOrd="1" destOrd="0" parTransId="{202BDE98-91FD-454F-A516-66CC811B0BB4}" sibTransId="{5CB2621D-A4CA-4CD7-B0B9-901C8CD3FE74}"/>
    <dgm:cxn modelId="{11AD4760-7B31-4244-ACF6-AECE61CA5240}" srcId="{B45DDD25-1848-4F62-AC43-F9B08FF85BBF}" destId="{22A59CE6-8EF6-472B-9678-C23DAF350745}" srcOrd="3" destOrd="0" parTransId="{97C43D07-AE27-40A5-944B-46CB1D216AFE}" sibTransId="{51365E54-7BF4-415D-9C19-E57DAD58337E}"/>
    <dgm:cxn modelId="{A6623042-1D04-4CF7-A7ED-6B2CEDFB34C6}" type="presOf" srcId="{C6994622-CFA5-4CB7-806D-34ECC06132BB}" destId="{5C9AD337-3BE4-47F1-A7DB-CAA6A48116AA}" srcOrd="0" destOrd="0" presId="urn:microsoft.com/office/officeart/2005/8/layout/vList2"/>
    <dgm:cxn modelId="{B96AF047-80A9-4735-A275-5DA748BE71BF}" type="presOf" srcId="{878BD8CC-E65B-469C-8E0F-2D44C308ED65}" destId="{4C6BDF4B-5CEF-4755-97BD-2BDDD445FD7C}" srcOrd="0" destOrd="0" presId="urn:microsoft.com/office/officeart/2005/8/layout/vList2"/>
    <dgm:cxn modelId="{94F7756B-D272-49C3-982A-2262E04A46F0}" type="presOf" srcId="{A988AEF3-0FCB-4E59-BCE4-76DAB0941EA7}" destId="{BFE8BE07-4237-4A54-8072-10C2469D0124}" srcOrd="0" destOrd="0" presId="urn:microsoft.com/office/officeart/2005/8/layout/vList2"/>
    <dgm:cxn modelId="{E75D8587-2FCD-4333-8706-C424E11A2AAE}" srcId="{B45DDD25-1848-4F62-AC43-F9B08FF85BBF}" destId="{C6994622-CFA5-4CB7-806D-34ECC06132BB}" srcOrd="5" destOrd="0" parTransId="{A7317FA0-55AA-4EFF-BB92-EFBED2B7CAC5}" sibTransId="{E052E64C-A22F-4A34-842A-193E4A1EEB79}"/>
    <dgm:cxn modelId="{77C10089-3EBD-42E0-9DBB-EEFFE3FECDE5}" type="presOf" srcId="{C2D4AB07-F53C-47BE-9C91-1D59A6A4002B}" destId="{AB3179D4-81C8-4283-BB7C-B257487193EF}" srcOrd="0" destOrd="0" presId="urn:microsoft.com/office/officeart/2005/8/layout/vList2"/>
    <dgm:cxn modelId="{3C74D98C-9D22-4663-B963-51286B0140F3}" srcId="{B45DDD25-1848-4F62-AC43-F9B08FF85BBF}" destId="{C2D4AB07-F53C-47BE-9C91-1D59A6A4002B}" srcOrd="0" destOrd="0" parTransId="{C192E4DB-4182-4036-9169-8D51D77FCAC5}" sibTransId="{53F3CF58-2FC1-47F4-9E0B-C62E5AB9EA67}"/>
    <dgm:cxn modelId="{E3036DA3-E36A-4795-BBC3-21A726FF9408}" type="presOf" srcId="{B45DDD25-1848-4F62-AC43-F9B08FF85BBF}" destId="{8CBF9AE3-E4DA-4039-A0AA-A79681A6A5CD}" srcOrd="0" destOrd="0" presId="urn:microsoft.com/office/officeart/2005/8/layout/vList2"/>
    <dgm:cxn modelId="{FDC3A3C1-E9FE-4C71-93A9-0CFC71F80803}" type="presOf" srcId="{7F79F252-C616-488A-8077-848951745E1A}" destId="{A7170F0D-EE37-43E0-A436-23E00BBB7F18}" srcOrd="0" destOrd="0" presId="urn:microsoft.com/office/officeart/2005/8/layout/vList2"/>
    <dgm:cxn modelId="{BF1CDCD1-AF47-4D45-90C9-B958CD0397A2}" srcId="{B45DDD25-1848-4F62-AC43-F9B08FF85BBF}" destId="{878BD8CC-E65B-469C-8E0F-2D44C308ED65}" srcOrd="2" destOrd="0" parTransId="{094B9662-6808-490C-B23D-7CBD4DD9D97D}" sibTransId="{4230A376-DC35-461E-B70E-DCD2FDF7A7D4}"/>
    <dgm:cxn modelId="{FE506BD8-B833-4248-87E8-D075B828D8FA}" type="presOf" srcId="{22A59CE6-8EF6-472B-9678-C23DAF350745}" destId="{6AF8E22A-EABD-4DD5-AF7B-72D2B6E754BD}" srcOrd="0" destOrd="0" presId="urn:microsoft.com/office/officeart/2005/8/layout/vList2"/>
    <dgm:cxn modelId="{542C1404-D22B-453F-AEA4-9F1C1D765B75}" type="presParOf" srcId="{8CBF9AE3-E4DA-4039-A0AA-A79681A6A5CD}" destId="{AB3179D4-81C8-4283-BB7C-B257487193EF}" srcOrd="0" destOrd="0" presId="urn:microsoft.com/office/officeart/2005/8/layout/vList2"/>
    <dgm:cxn modelId="{5C08F95B-D52C-4DA3-ACE0-625B32FE63F0}" type="presParOf" srcId="{8CBF9AE3-E4DA-4039-A0AA-A79681A6A5CD}" destId="{8A4AD9C8-9E0B-4E43-B4AF-80E82654D434}" srcOrd="1" destOrd="0" presId="urn:microsoft.com/office/officeart/2005/8/layout/vList2"/>
    <dgm:cxn modelId="{D485D5E0-A33F-4014-910C-311CF5D238DC}" type="presParOf" srcId="{8CBF9AE3-E4DA-4039-A0AA-A79681A6A5CD}" destId="{BFE8BE07-4237-4A54-8072-10C2469D0124}" srcOrd="2" destOrd="0" presId="urn:microsoft.com/office/officeart/2005/8/layout/vList2"/>
    <dgm:cxn modelId="{E22253C2-5710-4A37-B203-EF57878F1341}" type="presParOf" srcId="{8CBF9AE3-E4DA-4039-A0AA-A79681A6A5CD}" destId="{42E6B8C2-B113-4674-AB59-5B05DF03B377}" srcOrd="3" destOrd="0" presId="urn:microsoft.com/office/officeart/2005/8/layout/vList2"/>
    <dgm:cxn modelId="{905E8D58-E852-4908-B0D0-19F3772BB96C}" type="presParOf" srcId="{8CBF9AE3-E4DA-4039-A0AA-A79681A6A5CD}" destId="{4C6BDF4B-5CEF-4755-97BD-2BDDD445FD7C}" srcOrd="4" destOrd="0" presId="urn:microsoft.com/office/officeart/2005/8/layout/vList2"/>
    <dgm:cxn modelId="{9DC2DA75-8471-4737-BA3A-C0CB7BB7A08A}" type="presParOf" srcId="{8CBF9AE3-E4DA-4039-A0AA-A79681A6A5CD}" destId="{0E577D0C-D26E-4E34-90FF-2A2258ED7EA2}" srcOrd="5" destOrd="0" presId="urn:microsoft.com/office/officeart/2005/8/layout/vList2"/>
    <dgm:cxn modelId="{6A484A1C-397D-4B83-A138-B60ED57594FE}" type="presParOf" srcId="{8CBF9AE3-E4DA-4039-A0AA-A79681A6A5CD}" destId="{6AF8E22A-EABD-4DD5-AF7B-72D2B6E754BD}" srcOrd="6" destOrd="0" presId="urn:microsoft.com/office/officeart/2005/8/layout/vList2"/>
    <dgm:cxn modelId="{896E96CB-75E9-437B-A9BF-3D9B487595E4}" type="presParOf" srcId="{8CBF9AE3-E4DA-4039-A0AA-A79681A6A5CD}" destId="{1C7B5464-EE19-4878-87DE-F1A08F3F827C}" srcOrd="7" destOrd="0" presId="urn:microsoft.com/office/officeart/2005/8/layout/vList2"/>
    <dgm:cxn modelId="{AD8C240C-B01C-44CB-8219-F0BA088C6570}" type="presParOf" srcId="{8CBF9AE3-E4DA-4039-A0AA-A79681A6A5CD}" destId="{A7170F0D-EE37-43E0-A436-23E00BBB7F18}" srcOrd="8" destOrd="0" presId="urn:microsoft.com/office/officeart/2005/8/layout/vList2"/>
    <dgm:cxn modelId="{91C5CAEF-C2FB-4EFE-8D8A-A13F09F072F9}" type="presParOf" srcId="{8CBF9AE3-E4DA-4039-A0AA-A79681A6A5CD}" destId="{7C964FEC-B2AE-43F6-938F-FC2141528EAE}" srcOrd="9" destOrd="0" presId="urn:microsoft.com/office/officeart/2005/8/layout/vList2"/>
    <dgm:cxn modelId="{8BF5B32F-7DBE-48B5-9D97-0A96187D75EF}" type="presParOf" srcId="{8CBF9AE3-E4DA-4039-A0AA-A79681A6A5CD}" destId="{5C9AD337-3BE4-47F1-A7DB-CAA6A48116A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69D05E-E096-43F3-AC01-58AF1B5478C9}">
      <dsp:nvSpPr>
        <dsp:cNvPr id="0" name=""/>
        <dsp:cNvSpPr/>
      </dsp:nvSpPr>
      <dsp:spPr>
        <a:xfrm>
          <a:off x="3040792" y="870618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912848"/>
        <a:ext cx="34897" cy="6979"/>
      </dsp:txXfrm>
    </dsp:sp>
    <dsp:sp modelId="{25A35673-3A84-4E16-9D83-4E794184BF2A}">
      <dsp:nvSpPr>
        <dsp:cNvPr id="0" name=""/>
        <dsp:cNvSpPr/>
      </dsp:nvSpPr>
      <dsp:spPr>
        <a:xfrm>
          <a:off x="8061" y="5979"/>
          <a:ext cx="3034531" cy="1820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>
              <a:latin typeface="Garamond" panose="02020404030301010803" pitchFamily="18" charset="0"/>
            </a:rPr>
            <a:t>BRAINSTORMING </a:t>
          </a:r>
          <a:r>
            <a:rPr lang="it-IT" sz="2600" kern="1200" dirty="0">
              <a:latin typeface="Garamond" panose="02020404030301010803" pitchFamily="18" charset="0"/>
            </a:rPr>
            <a:t>INIZIALE: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latin typeface="Garamond" panose="02020404030301010803" pitchFamily="18" charset="0"/>
            </a:rPr>
            <a:t>domande da porre agli allievi</a:t>
          </a:r>
          <a:endParaRPr lang="en-US" sz="2600" kern="1200" dirty="0">
            <a:latin typeface="Garamond" panose="02020404030301010803" pitchFamily="18" charset="0"/>
          </a:endParaRPr>
        </a:p>
      </dsp:txBody>
      <dsp:txXfrm>
        <a:off x="8061" y="5979"/>
        <a:ext cx="3034531" cy="1820718"/>
      </dsp:txXfrm>
    </dsp:sp>
    <dsp:sp modelId="{A9241855-7562-4F1A-83B8-968494EE97CC}">
      <dsp:nvSpPr>
        <dsp:cNvPr id="0" name=""/>
        <dsp:cNvSpPr/>
      </dsp:nvSpPr>
      <dsp:spPr>
        <a:xfrm>
          <a:off x="6773265" y="870618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912848"/>
        <a:ext cx="34897" cy="6979"/>
      </dsp:txXfrm>
    </dsp:sp>
    <dsp:sp modelId="{62561083-24A1-4272-B811-44EFB94489E8}">
      <dsp:nvSpPr>
        <dsp:cNvPr id="0" name=""/>
        <dsp:cNvSpPr/>
      </dsp:nvSpPr>
      <dsp:spPr>
        <a:xfrm>
          <a:off x="3740534" y="5979"/>
          <a:ext cx="3034531" cy="18207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100" b="0" kern="1200" dirty="0">
              <a:latin typeface="Garamond" panose="02020404030301010803" pitchFamily="18" charset="0"/>
            </a:rPr>
            <a:t>Come celebriamo </a:t>
          </a:r>
          <a:r>
            <a:rPr lang="it-IT" sz="3100" b="0" kern="1200" dirty="0" err="1">
              <a:latin typeface="Garamond" panose="02020404030301010803" pitchFamily="18" charset="0"/>
            </a:rPr>
            <a:t>chanuccà</a:t>
          </a:r>
          <a:r>
            <a:rPr lang="it-IT" sz="3100" b="0" kern="1200" dirty="0">
              <a:latin typeface="Garamond" panose="02020404030301010803" pitchFamily="18" charset="0"/>
            </a:rPr>
            <a:t>?</a:t>
          </a:r>
          <a:endParaRPr lang="en-US" sz="3100" b="0" kern="1200" dirty="0">
            <a:latin typeface="Garamond" panose="02020404030301010803" pitchFamily="18" charset="0"/>
          </a:endParaRPr>
        </a:p>
      </dsp:txBody>
      <dsp:txXfrm>
        <a:off x="3740534" y="5979"/>
        <a:ext cx="3034531" cy="1820718"/>
      </dsp:txXfrm>
    </dsp:sp>
    <dsp:sp modelId="{4B98F64E-6F5D-49C2-8BDB-0A705ABFF7F0}">
      <dsp:nvSpPr>
        <dsp:cNvPr id="0" name=""/>
        <dsp:cNvSpPr/>
      </dsp:nvSpPr>
      <dsp:spPr>
        <a:xfrm>
          <a:off x="1525326" y="1824897"/>
          <a:ext cx="7464946" cy="667342"/>
        </a:xfrm>
        <a:custGeom>
          <a:avLst/>
          <a:gdLst/>
          <a:ahLst/>
          <a:cxnLst/>
          <a:rect l="0" t="0" r="0" b="0"/>
          <a:pathLst>
            <a:path>
              <a:moveTo>
                <a:pt x="7464946" y="0"/>
              </a:moveTo>
              <a:lnTo>
                <a:pt x="7464946" y="350771"/>
              </a:lnTo>
              <a:lnTo>
                <a:pt x="0" y="350771"/>
              </a:lnTo>
              <a:lnTo>
                <a:pt x="0" y="667342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0362" y="2155079"/>
        <a:ext cx="374875" cy="6979"/>
      </dsp:txXfrm>
    </dsp:sp>
    <dsp:sp modelId="{1F6B5CF0-ED6F-4C18-B048-05BFF8A0F22B}">
      <dsp:nvSpPr>
        <dsp:cNvPr id="0" name=""/>
        <dsp:cNvSpPr/>
      </dsp:nvSpPr>
      <dsp:spPr>
        <a:xfrm>
          <a:off x="7473007" y="5979"/>
          <a:ext cx="3034531" cy="182071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100" kern="1200" dirty="0">
              <a:latin typeface="Garamond" panose="02020404030301010803" pitchFamily="18" charset="0"/>
            </a:rPr>
            <a:t>Qual è la </a:t>
          </a:r>
          <a:r>
            <a:rPr lang="it-IT" sz="3100" kern="1200" dirty="0" err="1">
              <a:latin typeface="Garamond" panose="02020404030301010803" pitchFamily="18" charset="0"/>
            </a:rPr>
            <a:t>mizvà</a:t>
          </a:r>
          <a:r>
            <a:rPr lang="it-IT" sz="3100" kern="1200" dirty="0">
              <a:latin typeface="Garamond" panose="02020404030301010803" pitchFamily="18" charset="0"/>
            </a:rPr>
            <a:t> positiva di </a:t>
          </a:r>
          <a:r>
            <a:rPr lang="it-IT" sz="3100" kern="1200" dirty="0" err="1">
              <a:latin typeface="Garamond" panose="02020404030301010803" pitchFamily="18" charset="0"/>
            </a:rPr>
            <a:t>chanuccà</a:t>
          </a:r>
          <a:r>
            <a:rPr lang="it-IT" sz="3100" kern="1200" dirty="0">
              <a:latin typeface="Garamond" panose="02020404030301010803" pitchFamily="18" charset="0"/>
            </a:rPr>
            <a:t>?</a:t>
          </a:r>
          <a:endParaRPr lang="en-US" sz="3100" kern="1200" dirty="0">
            <a:latin typeface="Garamond" panose="02020404030301010803" pitchFamily="18" charset="0"/>
          </a:endParaRPr>
        </a:p>
      </dsp:txBody>
      <dsp:txXfrm>
        <a:off x="7473007" y="5979"/>
        <a:ext cx="3034531" cy="1820718"/>
      </dsp:txXfrm>
    </dsp:sp>
    <dsp:sp modelId="{2B95C24D-E837-4C03-A187-94E1D41F1B29}">
      <dsp:nvSpPr>
        <dsp:cNvPr id="0" name=""/>
        <dsp:cNvSpPr/>
      </dsp:nvSpPr>
      <dsp:spPr>
        <a:xfrm>
          <a:off x="3040792" y="3389279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3431509"/>
        <a:ext cx="34897" cy="6979"/>
      </dsp:txXfrm>
    </dsp:sp>
    <dsp:sp modelId="{F0F3D323-7609-41CE-9731-8853FD31A944}">
      <dsp:nvSpPr>
        <dsp:cNvPr id="0" name=""/>
        <dsp:cNvSpPr/>
      </dsp:nvSpPr>
      <dsp:spPr>
        <a:xfrm>
          <a:off x="8061" y="2524640"/>
          <a:ext cx="3034531" cy="18207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100" kern="1200" dirty="0">
              <a:latin typeface="Garamond" panose="02020404030301010803" pitchFamily="18" charset="0"/>
            </a:rPr>
            <a:t>Quale è la </a:t>
          </a:r>
          <a:r>
            <a:rPr lang="it-IT" sz="3100" kern="1200" dirty="0" err="1">
              <a:latin typeface="Garamond" panose="02020404030301010803" pitchFamily="18" charset="0"/>
            </a:rPr>
            <a:t>mizvà</a:t>
          </a:r>
          <a:r>
            <a:rPr lang="it-IT" sz="3100" kern="1200" dirty="0">
              <a:latin typeface="Garamond" panose="02020404030301010803" pitchFamily="18" charset="0"/>
            </a:rPr>
            <a:t> negativa di </a:t>
          </a:r>
          <a:r>
            <a:rPr lang="it-IT" sz="3100" kern="1200" dirty="0" err="1">
              <a:latin typeface="Garamond" panose="02020404030301010803" pitchFamily="18" charset="0"/>
            </a:rPr>
            <a:t>chanuccà</a:t>
          </a:r>
          <a:r>
            <a:rPr lang="it-IT" sz="3100" kern="1200" dirty="0">
              <a:latin typeface="Garamond" panose="02020404030301010803" pitchFamily="18" charset="0"/>
            </a:rPr>
            <a:t>?</a:t>
          </a:r>
          <a:endParaRPr lang="en-US" sz="3100" kern="1200" dirty="0">
            <a:latin typeface="Garamond" panose="02020404030301010803" pitchFamily="18" charset="0"/>
          </a:endParaRPr>
        </a:p>
      </dsp:txBody>
      <dsp:txXfrm>
        <a:off x="8061" y="2524640"/>
        <a:ext cx="3034531" cy="1820718"/>
      </dsp:txXfrm>
    </dsp:sp>
    <dsp:sp modelId="{BBB49E9E-A352-449E-9085-BF25B4574338}">
      <dsp:nvSpPr>
        <dsp:cNvPr id="0" name=""/>
        <dsp:cNvSpPr/>
      </dsp:nvSpPr>
      <dsp:spPr>
        <a:xfrm>
          <a:off x="3740534" y="2524640"/>
          <a:ext cx="3773712" cy="1820718"/>
        </a:xfrm>
        <a:prstGeom prst="rect">
          <a:avLst/>
        </a:prstGeom>
        <a:solidFill>
          <a:schemeClr val="accent5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100" kern="1200" dirty="0">
              <a:latin typeface="Garamond" panose="02020404030301010803" pitchFamily="18" charset="0"/>
            </a:rPr>
            <a:t>Con l’accensione cosa celebriamo ?</a:t>
          </a:r>
          <a:endParaRPr lang="en-US" sz="3100" kern="1200" dirty="0">
            <a:latin typeface="Garamond" panose="02020404030301010803" pitchFamily="18" charset="0"/>
          </a:endParaRPr>
        </a:p>
      </dsp:txBody>
      <dsp:txXfrm>
        <a:off x="3740534" y="2524640"/>
        <a:ext cx="3773712" cy="1820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7FC5E-9242-45EA-B9CD-2B97A0679932}">
      <dsp:nvSpPr>
        <dsp:cNvPr id="0" name=""/>
        <dsp:cNvSpPr/>
      </dsp:nvSpPr>
      <dsp:spPr>
        <a:xfrm>
          <a:off x="0" y="0"/>
          <a:ext cx="45066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6888AA-F421-4650-AB43-62D585EA0788}">
      <dsp:nvSpPr>
        <dsp:cNvPr id="0" name=""/>
        <dsp:cNvSpPr/>
      </dsp:nvSpPr>
      <dsp:spPr>
        <a:xfrm>
          <a:off x="0" y="0"/>
          <a:ext cx="4506673" cy="2447925"/>
        </a:xfrm>
        <a:prstGeom prst="rect">
          <a:avLst/>
        </a:prstGeom>
        <a:solidFill>
          <a:schemeClr val="bg1"/>
        </a:solidFill>
        <a:ln>
          <a:solidFill>
            <a:schemeClr val="accent1">
              <a:lumMod val="75000"/>
            </a:schemeClr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600" kern="12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rPr>
            <a:t>הַנֵּרוֹת הַלָּלוּ </a:t>
          </a:r>
          <a:endParaRPr lang="it-IT" sz="3600" kern="1200" dirty="0">
            <a:effectLst/>
            <a:latin typeface="Liberation Serif" panose="02020603050405020304" pitchFamily="18" charset="0"/>
            <a:ea typeface="NSimSun" panose="02010609030101010101" pitchFamily="49" charset="-122"/>
            <a:cs typeface="Arial" panose="020B0604020202020204" pitchFamily="34" charset="0"/>
          </a:endParaRP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effectLst/>
              <a:latin typeface="Garamond" panose="02020404030301010803" pitchFamily="18" charset="0"/>
              <a:ea typeface="NSimSun" panose="02010609030101010101" pitchFamily="49" charset="-122"/>
              <a:cs typeface="Arial" panose="020B0604020202020204" pitchFamily="34" charset="0"/>
            </a:rPr>
            <a:t>Insegnare agli alunni a cantarlo</a:t>
          </a:r>
          <a:endParaRPr lang="it-IT" sz="2800" kern="1200" dirty="0">
            <a:latin typeface="Garamond" panose="02020404030301010803" pitchFamily="18" charset="0"/>
          </a:endParaRPr>
        </a:p>
      </dsp:txBody>
      <dsp:txXfrm>
        <a:off x="0" y="0"/>
        <a:ext cx="4506673" cy="2447925"/>
      </dsp:txXfrm>
    </dsp:sp>
    <dsp:sp modelId="{CDB9E259-BB4B-4DC5-B299-BFE5918499B7}">
      <dsp:nvSpPr>
        <dsp:cNvPr id="0" name=""/>
        <dsp:cNvSpPr/>
      </dsp:nvSpPr>
      <dsp:spPr>
        <a:xfrm>
          <a:off x="0" y="2447925"/>
          <a:ext cx="45066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B36A8-5688-4085-B68F-FB802B36CE06}">
      <dsp:nvSpPr>
        <dsp:cNvPr id="0" name=""/>
        <dsp:cNvSpPr/>
      </dsp:nvSpPr>
      <dsp:spPr>
        <a:xfrm>
          <a:off x="0" y="2447925"/>
          <a:ext cx="4506673" cy="2447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300" kern="12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rPr>
            <a:t> </a:t>
          </a:r>
          <a:r>
            <a:rPr lang="he-IL" sz="3300" kern="12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rPr>
            <a:t>עַל  הַנִּסִּים</a:t>
          </a:r>
          <a:endParaRPr lang="it-IT" sz="3300" kern="1200" dirty="0">
            <a:effectLst/>
            <a:latin typeface="Liberation Serif" panose="02020603050405020304" pitchFamily="18" charset="0"/>
            <a:ea typeface="NSimSun" panose="02010609030101010101" pitchFamily="49" charset="-122"/>
            <a:cs typeface="Arial" panose="020B0604020202020204" pitchFamily="34" charset="0"/>
          </a:endParaRP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effectLst/>
              <a:latin typeface="Garamond" panose="02020404030301010803" pitchFamily="18" charset="0"/>
              <a:ea typeface="NSimSun" panose="02010609030101010101" pitchFamily="49" charset="-122"/>
              <a:cs typeface="Arial" panose="020B0604020202020204" pitchFamily="34" charset="0"/>
            </a:rPr>
            <a:t>Aggiunta all’</a:t>
          </a:r>
          <a:r>
            <a:rPr lang="it-IT" sz="2800" kern="1200" dirty="0" err="1">
              <a:effectLst/>
              <a:latin typeface="Garamond" panose="02020404030301010803" pitchFamily="18" charset="0"/>
              <a:ea typeface="NSimSun" panose="02010609030101010101" pitchFamily="49" charset="-122"/>
              <a:cs typeface="Arial" panose="020B0604020202020204" pitchFamily="34" charset="0"/>
            </a:rPr>
            <a:t>Amidà</a:t>
          </a:r>
          <a:endParaRPr lang="it-IT" sz="2800" kern="1200" dirty="0">
            <a:effectLst/>
            <a:latin typeface="Garamond" panose="02020404030301010803" pitchFamily="18" charset="0"/>
            <a:ea typeface="NSimSun" panose="02010609030101010101" pitchFamily="49" charset="-122"/>
            <a:cs typeface="Arial" panose="020B0604020202020204" pitchFamily="34" charset="0"/>
          </a:endParaRPr>
        </a:p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300" kern="120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rPr>
            <a:t> </a:t>
          </a:r>
          <a:endParaRPr lang="it-IT" sz="3300" kern="1200" dirty="0"/>
        </a:p>
      </dsp:txBody>
      <dsp:txXfrm>
        <a:off x="0" y="2447925"/>
        <a:ext cx="4506673" cy="24479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A3D971-DFDC-4846-8FCF-EF5B933E010E}">
      <dsp:nvSpPr>
        <dsp:cNvPr id="0" name=""/>
        <dsp:cNvSpPr/>
      </dsp:nvSpPr>
      <dsp:spPr>
        <a:xfrm rot="16200000">
          <a:off x="-626187" y="1627735"/>
          <a:ext cx="3446760" cy="2106335"/>
        </a:xfrm>
        <a:prstGeom prst="round2SameRect">
          <a:avLst>
            <a:gd name="adj1" fmla="val 16670"/>
            <a:gd name="adj2" fmla="val 0"/>
          </a:avLst>
        </a:prstGeom>
        <a:solidFill>
          <a:schemeClr val="bg1"/>
        </a:solidFill>
        <a:ln w="19050" cap="rnd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127000" rIns="114300" bIns="127000" numCol="1" spcCol="1270" anchor="t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>
              <a:cs typeface="+mj-cs"/>
            </a:rPr>
            <a:t>בְבַיִת שֵׁנִי כשֶׁמַּלְכֵי יָוָן </a:t>
          </a:r>
          <a:endParaRPr lang="it-IT" sz="2000" kern="1200" dirty="0">
            <a:cs typeface="+mj-cs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Garamond" panose="02020404030301010803" pitchFamily="18" charset="0"/>
            </a:rPr>
            <a:t>Le regole di </a:t>
          </a:r>
          <a:r>
            <a:rPr lang="it-IT" sz="2000" kern="1200" dirty="0" err="1">
              <a:latin typeface="Garamond" panose="02020404030301010803" pitchFamily="18" charset="0"/>
            </a:rPr>
            <a:t>Chanuccà</a:t>
          </a:r>
          <a:r>
            <a:rPr lang="it-IT" sz="2000" kern="1200" dirty="0">
              <a:latin typeface="Garamond" panose="02020404030301010803" pitchFamily="18" charset="0"/>
            </a:rPr>
            <a:t> dal </a:t>
          </a:r>
          <a:r>
            <a:rPr lang="it-IT" sz="2000" kern="1200" dirty="0" err="1">
              <a:latin typeface="Garamond" panose="02020404030301010803" pitchFamily="18" charset="0"/>
            </a:rPr>
            <a:t>Mishnè</a:t>
          </a:r>
          <a:r>
            <a:rPr lang="it-IT" sz="2000" kern="1200" dirty="0">
              <a:latin typeface="Garamond" panose="02020404030301010803" pitchFamily="18" charset="0"/>
            </a:rPr>
            <a:t> Torà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 dirty="0">
            <a:latin typeface="Garamond" panose="02020404030301010803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Garamond" panose="02020404030301010803" pitchFamily="18" charset="0"/>
            </a:rPr>
            <a:t>Nota storica: il secondo Tempio</a:t>
          </a:r>
        </a:p>
      </dsp:txBody>
      <dsp:txXfrm rot="5400000">
        <a:off x="146866" y="1060364"/>
        <a:ext cx="2003494" cy="3241078"/>
      </dsp:txXfrm>
    </dsp:sp>
    <dsp:sp modelId="{CCD818F7-90E4-4BE1-96DA-2156D2B572C5}">
      <dsp:nvSpPr>
        <dsp:cNvPr id="0" name=""/>
        <dsp:cNvSpPr/>
      </dsp:nvSpPr>
      <dsp:spPr>
        <a:xfrm rot="5400000">
          <a:off x="1575793" y="1627735"/>
          <a:ext cx="3446760" cy="2106335"/>
        </a:xfrm>
        <a:prstGeom prst="round2SameRect">
          <a:avLst>
            <a:gd name="adj1" fmla="val 16670"/>
            <a:gd name="adj2" fmla="val 0"/>
          </a:avLst>
        </a:prstGeom>
        <a:solidFill>
          <a:schemeClr val="bg1"/>
        </a:solidFill>
        <a:ln w="19050" cap="rnd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27000" rIns="76200" bIns="1270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>
              <a:cs typeface="+mj-cs"/>
            </a:rPr>
            <a:t>מַאי חֲנוּכָּה?...</a:t>
          </a:r>
          <a:endParaRPr lang="it-IT" sz="2000" kern="1200" dirty="0">
            <a:cs typeface="+mj-cs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 </a:t>
          </a:r>
          <a:endParaRPr lang="it-IT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 dirty="0">
            <a:latin typeface="Garamond" panose="02020404030301010803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Garamond" panose="02020404030301010803" pitchFamily="18" charset="0"/>
            </a:rPr>
            <a:t>Dal Talmud Trattato Shabbat 21b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 dirty="0">
            <a:latin typeface="Garamond" panose="02020404030301010803" pitchFamily="18" charset="0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Garamond" panose="02020404030301010803" pitchFamily="18" charset="0"/>
            </a:rPr>
            <a:t>Primo approccio al Talmud</a:t>
          </a:r>
        </a:p>
      </dsp:txBody>
      <dsp:txXfrm rot="-5400000">
        <a:off x="2246006" y="1060364"/>
        <a:ext cx="2003494" cy="3241078"/>
      </dsp:txXfrm>
    </dsp:sp>
    <dsp:sp modelId="{7D339BAF-6A32-419A-9D44-54A8B1F51354}">
      <dsp:nvSpPr>
        <dsp:cNvPr id="0" name=""/>
        <dsp:cNvSpPr/>
      </dsp:nvSpPr>
      <dsp:spPr>
        <a:xfrm flipH="1">
          <a:off x="1096977" y="0"/>
          <a:ext cx="2201980" cy="2201873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bg1"/>
        </a:solidFill>
        <a:ln w="19050" cap="rnd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D79072-8C91-4315-92FE-FF259B6ADF6C}">
      <dsp:nvSpPr>
        <dsp:cNvPr id="0" name=""/>
        <dsp:cNvSpPr/>
      </dsp:nvSpPr>
      <dsp:spPr>
        <a:xfrm rot="10800000">
          <a:off x="1096977" y="3159396"/>
          <a:ext cx="2201980" cy="2201873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bg1"/>
        </a:solidFill>
        <a:ln w="19050" cap="rnd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3179D4-81C8-4283-BB7C-B257487193EF}">
      <dsp:nvSpPr>
        <dsp:cNvPr id="0" name=""/>
        <dsp:cNvSpPr/>
      </dsp:nvSpPr>
      <dsp:spPr>
        <a:xfrm>
          <a:off x="0" y="1321"/>
          <a:ext cx="6682780" cy="95284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COSA È LA TESHUVÀ OGGI? 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COSA STIMOLA LA TESHUVÀ OGGI ?</a:t>
          </a:r>
          <a:endParaRPr lang="en-US" sz="2800" kern="1200" dirty="0"/>
        </a:p>
      </dsp:txBody>
      <dsp:txXfrm>
        <a:off x="46514" y="47835"/>
        <a:ext cx="6589752" cy="859813"/>
      </dsp:txXfrm>
    </dsp:sp>
    <dsp:sp modelId="{BFE8BE07-4237-4A54-8072-10C2469D0124}">
      <dsp:nvSpPr>
        <dsp:cNvPr id="0" name=""/>
        <dsp:cNvSpPr/>
      </dsp:nvSpPr>
      <dsp:spPr>
        <a:xfrm>
          <a:off x="0" y="968464"/>
          <a:ext cx="6682780" cy="952841"/>
        </a:xfrm>
        <a:prstGeom prst="roundRect">
          <a:avLst/>
        </a:prstGeom>
        <a:gradFill rotWithShape="0">
          <a:gsLst>
            <a:gs pos="0">
              <a:schemeClr val="accent2">
                <a:hueOff val="-592857"/>
                <a:satOff val="2840"/>
                <a:lumOff val="2627"/>
                <a:alphaOff val="0"/>
                <a:tint val="96000"/>
                <a:lumMod val="100000"/>
              </a:schemeClr>
            </a:gs>
            <a:gs pos="78000">
              <a:schemeClr val="accent2">
                <a:hueOff val="-592857"/>
                <a:satOff val="2840"/>
                <a:lumOff val="262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/>
            <a:t>Il miracolo dell’olio</a:t>
          </a:r>
          <a:endParaRPr lang="en-US" sz="2800" kern="1200" dirty="0"/>
        </a:p>
      </dsp:txBody>
      <dsp:txXfrm>
        <a:off x="46514" y="1014978"/>
        <a:ext cx="6589752" cy="859813"/>
      </dsp:txXfrm>
    </dsp:sp>
    <dsp:sp modelId="{4C6BDF4B-5CEF-4755-97BD-2BDDD445FD7C}">
      <dsp:nvSpPr>
        <dsp:cNvPr id="0" name=""/>
        <dsp:cNvSpPr/>
      </dsp:nvSpPr>
      <dsp:spPr>
        <a:xfrm>
          <a:off x="0" y="1935607"/>
          <a:ext cx="6682780" cy="952841"/>
        </a:xfrm>
        <a:prstGeom prst="roundRect">
          <a:avLst/>
        </a:prstGeom>
        <a:gradFill rotWithShape="0">
          <a:gsLst>
            <a:gs pos="0">
              <a:schemeClr val="accent2">
                <a:hueOff val="-1185714"/>
                <a:satOff val="5680"/>
                <a:lumOff val="5255"/>
                <a:alphaOff val="0"/>
                <a:tint val="96000"/>
                <a:lumMod val="100000"/>
              </a:schemeClr>
            </a:gs>
            <a:gs pos="78000">
              <a:schemeClr val="accent2">
                <a:hueOff val="-1185714"/>
                <a:satOff val="5680"/>
                <a:lumOff val="525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/>
            <a:t>Il miracolo della vittoria</a:t>
          </a:r>
          <a:endParaRPr lang="en-US" sz="2800" kern="1200" dirty="0"/>
        </a:p>
      </dsp:txBody>
      <dsp:txXfrm>
        <a:off x="46514" y="1982121"/>
        <a:ext cx="6589752" cy="859813"/>
      </dsp:txXfrm>
    </dsp:sp>
    <dsp:sp modelId="{6AF8E22A-EABD-4DD5-AF7B-72D2B6E754BD}">
      <dsp:nvSpPr>
        <dsp:cNvPr id="0" name=""/>
        <dsp:cNvSpPr/>
      </dsp:nvSpPr>
      <dsp:spPr>
        <a:xfrm>
          <a:off x="0" y="2902750"/>
          <a:ext cx="6682780" cy="952841"/>
        </a:xfrm>
        <a:prstGeom prst="roundRect">
          <a:avLst/>
        </a:prstGeom>
        <a:gradFill rotWithShape="0">
          <a:gsLst>
            <a:gs pos="0">
              <a:schemeClr val="accent2">
                <a:hueOff val="-1778572"/>
                <a:satOff val="8520"/>
                <a:lumOff val="7882"/>
                <a:alphaOff val="0"/>
                <a:tint val="96000"/>
                <a:lumMod val="100000"/>
              </a:schemeClr>
            </a:gs>
            <a:gs pos="78000">
              <a:schemeClr val="accent2">
                <a:hueOff val="-1778572"/>
                <a:satOff val="8520"/>
                <a:lumOff val="788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/>
            <a:t>L’antisemitismo</a:t>
          </a:r>
          <a:endParaRPr lang="en-US" sz="2800" kern="1200" dirty="0"/>
        </a:p>
      </dsp:txBody>
      <dsp:txXfrm>
        <a:off x="46514" y="2949264"/>
        <a:ext cx="6589752" cy="859813"/>
      </dsp:txXfrm>
    </dsp:sp>
    <dsp:sp modelId="{A7170F0D-EE37-43E0-A436-23E00BBB7F18}">
      <dsp:nvSpPr>
        <dsp:cNvPr id="0" name=""/>
        <dsp:cNvSpPr/>
      </dsp:nvSpPr>
      <dsp:spPr>
        <a:xfrm>
          <a:off x="0" y="3869893"/>
          <a:ext cx="6682780" cy="952841"/>
        </a:xfrm>
        <a:prstGeom prst="roundRect">
          <a:avLst/>
        </a:prstGeom>
        <a:gradFill rotWithShape="0">
          <a:gsLst>
            <a:gs pos="0">
              <a:schemeClr val="accent2">
                <a:hueOff val="-2371429"/>
                <a:satOff val="11360"/>
                <a:lumOff val="10510"/>
                <a:alphaOff val="0"/>
                <a:tint val="96000"/>
                <a:lumMod val="100000"/>
              </a:schemeClr>
            </a:gs>
            <a:gs pos="78000">
              <a:schemeClr val="accent2">
                <a:hueOff val="-2371429"/>
                <a:satOff val="11360"/>
                <a:lumOff val="1051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La </a:t>
          </a:r>
          <a:r>
            <a:rPr lang="it-IT" sz="2800" kern="1200" dirty="0" err="1"/>
            <a:t>mitzvà</a:t>
          </a:r>
          <a:r>
            <a:rPr lang="it-IT" sz="2800" kern="1200" dirty="0"/>
            <a:t> positiva</a:t>
          </a:r>
          <a:endParaRPr lang="en-US" sz="2800" kern="1200" dirty="0"/>
        </a:p>
      </dsp:txBody>
      <dsp:txXfrm>
        <a:off x="46514" y="3916407"/>
        <a:ext cx="6589752" cy="859813"/>
      </dsp:txXfrm>
    </dsp:sp>
    <dsp:sp modelId="{5C9AD337-3BE4-47F1-A7DB-CAA6A48116AA}">
      <dsp:nvSpPr>
        <dsp:cNvPr id="0" name=""/>
        <dsp:cNvSpPr/>
      </dsp:nvSpPr>
      <dsp:spPr>
        <a:xfrm>
          <a:off x="0" y="4837037"/>
          <a:ext cx="6682780" cy="952841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La </a:t>
          </a:r>
          <a:r>
            <a:rPr lang="it-IT" sz="2800" kern="1200" dirty="0" err="1"/>
            <a:t>mitzvà</a:t>
          </a:r>
          <a:r>
            <a:rPr lang="it-IT" sz="2800" kern="1200" dirty="0"/>
            <a:t> negativa</a:t>
          </a:r>
          <a:endParaRPr lang="en-US" sz="2800" kern="1200" dirty="0"/>
        </a:p>
      </dsp:txBody>
      <dsp:txXfrm>
        <a:off x="46514" y="4883551"/>
        <a:ext cx="6589752" cy="8598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32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41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7954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70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5221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9925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98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881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421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953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584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303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956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761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751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22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23BA8-9BD6-4E39-AB37-A69D755A0CCE}" type="datetimeFigureOut">
              <a:rPr lang="it-IT" smtClean="0"/>
              <a:t>31/03/2021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337DD9-A190-41D2-B8A9-BA99014988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70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i0.wp.com/www.afnews.info/wordpress/wp-content/uploads/2020/12/HK_ILL01-scaled.jpg?ssl=1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2888E19A-0DC4-4CAD-93C4-E8EBD64EC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 lvl="0" algn="ctr" defTabSz="914400">
              <a:lnSpc>
                <a:spcPct val="90000"/>
              </a:lnSpc>
              <a:spcBef>
                <a:spcPts val="1000"/>
              </a:spcBef>
              <a:defRPr/>
            </a:pPr>
            <a:r>
              <a:rPr lang="it-IT" sz="3400" b="1" dirty="0">
                <a:latin typeface="Garamond" panose="02020404030301010803" pitchFamily="18" charset="0"/>
                <a:ea typeface="+mn-ea"/>
                <a:cs typeface="+mn-cs"/>
              </a:rPr>
              <a:t>WEBINAR CHANNUKKAH E TESHUVAH</a:t>
            </a:r>
            <a:br>
              <a:rPr lang="it-IT" sz="3400" b="1" dirty="0">
                <a:latin typeface="Garamond" panose="02020404030301010803" pitchFamily="18" charset="0"/>
                <a:ea typeface="+mn-ea"/>
                <a:cs typeface="+mn-cs"/>
              </a:rPr>
            </a:br>
            <a:br>
              <a:rPr lang="it-IT" sz="3400" b="1" dirty="0">
                <a:latin typeface="Garamond" panose="02020404030301010803" pitchFamily="18" charset="0"/>
                <a:ea typeface="+mn-ea"/>
                <a:cs typeface="+mn-cs"/>
              </a:rPr>
            </a:br>
            <a:r>
              <a:rPr lang="it-IT" sz="3400" b="1" dirty="0">
                <a:latin typeface="Garamond" panose="02020404030301010803" pitchFamily="18" charset="0"/>
                <a:ea typeface="+mn-ea"/>
                <a:cs typeface="+mn-cs"/>
              </a:rPr>
              <a:t>Martedì 1 Dicembre 2020</a:t>
            </a:r>
            <a:br>
              <a:rPr lang="it-IT" sz="3400" b="1" dirty="0">
                <a:latin typeface="Garamond" panose="02020404030301010803" pitchFamily="18" charset="0"/>
                <a:ea typeface="+mn-ea"/>
                <a:cs typeface="+mn-cs"/>
              </a:rPr>
            </a:br>
            <a:br>
              <a:rPr lang="it-IT" sz="3400" b="1" dirty="0">
                <a:latin typeface="Garamond" panose="02020404030301010803" pitchFamily="18" charset="0"/>
                <a:ea typeface="+mn-ea"/>
                <a:cs typeface="+mn-cs"/>
              </a:rPr>
            </a:br>
            <a:r>
              <a:rPr kumimoji="0" lang="it-IT" sz="34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Rav Amedeo Spagnoletto</a:t>
            </a:r>
            <a:br>
              <a:rPr kumimoji="0" lang="it-IT" sz="34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</a:br>
            <a:endParaRPr lang="it-IT" sz="3400" b="1" dirty="0">
              <a:latin typeface="Garamond" panose="02020404030301010803" pitchFamily="18" charset="0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0863E48-8333-4103-9866-14F79C0DA7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67818" y="2510118"/>
            <a:ext cx="3638931" cy="2321373"/>
          </a:xfrm>
        </p:spPr>
        <p:txBody>
          <a:bodyPr anchor="ctr">
            <a:noAutofit/>
          </a:bodyPr>
          <a:lstStyle/>
          <a:p>
            <a:pPr algn="l"/>
            <a:r>
              <a:rPr lang="it-IT" sz="2000" dirty="0">
                <a:solidFill>
                  <a:srgbClr val="FFFFFF"/>
                </a:solidFill>
                <a:latin typeface="Garamond" panose="02020404030301010803" pitchFamily="18" charset="0"/>
              </a:rPr>
              <a:t>CICLO  WEBINAR TESHUVAH</a:t>
            </a:r>
          </a:p>
          <a:p>
            <a:pPr algn="l"/>
            <a:r>
              <a:rPr lang="it-IT" sz="2000" dirty="0">
                <a:solidFill>
                  <a:srgbClr val="FFFFFF"/>
                </a:solidFill>
                <a:latin typeface="Garamond" panose="02020404030301010803" pitchFamily="18" charset="0"/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it-IT" sz="2000" dirty="0">
                <a:solidFill>
                  <a:srgbClr val="FFFFFF"/>
                </a:solidFill>
                <a:latin typeface="Garamond" panose="02020404030301010803" pitchFamily="18" charset="0"/>
              </a:rPr>
              <a:t>Dicembre  2020- maggio 2021</a:t>
            </a:r>
          </a:p>
          <a:p>
            <a:pPr algn="ctr">
              <a:spcBef>
                <a:spcPts val="0"/>
              </a:spcBef>
            </a:pPr>
            <a:r>
              <a:rPr lang="it-IT" sz="2000" dirty="0" err="1">
                <a:solidFill>
                  <a:srgbClr val="FFFFFF"/>
                </a:solidFill>
                <a:latin typeface="Garamond" panose="02020404030301010803" pitchFamily="18" charset="0"/>
              </a:rPr>
              <a:t>Channukkah</a:t>
            </a:r>
            <a:r>
              <a:rPr lang="it-IT" sz="2000" dirty="0">
                <a:solidFill>
                  <a:srgbClr val="FFFFFF"/>
                </a:solidFill>
                <a:latin typeface="Garamond" panose="02020404030301010803" pitchFamily="18" charset="0"/>
              </a:rPr>
              <a:t> – Purim  </a:t>
            </a:r>
          </a:p>
          <a:p>
            <a:pPr algn="ctr">
              <a:spcBef>
                <a:spcPts val="0"/>
              </a:spcBef>
            </a:pPr>
            <a:r>
              <a:rPr lang="it-IT" sz="2000" dirty="0" err="1">
                <a:solidFill>
                  <a:srgbClr val="FFFFFF"/>
                </a:solidFill>
                <a:latin typeface="Garamond" panose="02020404030301010803" pitchFamily="18" charset="0"/>
              </a:rPr>
              <a:t>Pesach</a:t>
            </a:r>
            <a:r>
              <a:rPr lang="it-IT" sz="2000" dirty="0">
                <a:solidFill>
                  <a:srgbClr val="FFFFFF"/>
                </a:solidFill>
                <a:latin typeface="Garamond" panose="02020404030301010803" pitchFamily="18" charset="0"/>
              </a:rPr>
              <a:t> – Shavuot </a:t>
            </a:r>
          </a:p>
          <a:p>
            <a:pPr algn="ctr">
              <a:spcBef>
                <a:spcPts val="0"/>
              </a:spcBef>
            </a:pPr>
            <a:endParaRPr lang="it-IT" sz="2000" dirty="0">
              <a:solidFill>
                <a:srgbClr val="FFFFFF"/>
              </a:solidFill>
              <a:latin typeface="Garamond" panose="02020404030301010803" pitchFamily="18" charset="0"/>
            </a:endParaRPr>
          </a:p>
          <a:p>
            <a:pPr algn="ctr"/>
            <a:r>
              <a:rPr lang="it-IT" sz="2000" i="1" dirty="0">
                <a:solidFill>
                  <a:srgbClr val="FFFFFF"/>
                </a:solidFill>
                <a:latin typeface="Garamond" panose="02020404030301010803" pitchFamily="18" charset="0"/>
              </a:rPr>
              <a:t>Info:  cultura@ucei.it </a:t>
            </a:r>
          </a:p>
        </p:txBody>
      </p:sp>
      <p:pic>
        <p:nvPicPr>
          <p:cNvPr id="18" name="Immagine 17" descr="Immagine che contiene disegnando&#10;&#10;Descrizione generata automaticamente">
            <a:extLst>
              <a:ext uri="{FF2B5EF4-FFF2-40B4-BE49-F238E27FC236}">
                <a16:creationId xmlns:a16="http://schemas.microsoft.com/office/drawing/2014/main" id="{EB2B0069-7BF8-44E1-8CEE-B2909DC7E84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0494" y="5916637"/>
            <a:ext cx="1283208" cy="5913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3234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35ADEDE8-A699-4250-AB69-6311EC28D2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8819" y="1289154"/>
            <a:ext cx="7629995" cy="1737679"/>
          </a:xfrm>
          <a:ln>
            <a:solidFill>
              <a:srgbClr val="92D050"/>
            </a:solidFill>
          </a:ln>
        </p:spPr>
        <p:txBody>
          <a:bodyPr/>
          <a:lstStyle/>
          <a:p>
            <a:pPr algn="l"/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PROPOSTE DIDATTICHE  DALLA  SCUOLA EBRAICA DI TORINO: </a:t>
            </a:r>
            <a:b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                     «Pro o contro: dalla parte di chi?»</a:t>
            </a:r>
            <a:b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</a:b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                           «Sei acqua o olio?»</a:t>
            </a:r>
          </a:p>
        </p:txBody>
      </p:sp>
      <p:sp>
        <p:nvSpPr>
          <p:cNvPr id="7" name="Sottotitolo 6">
            <a:extLst>
              <a:ext uri="{FF2B5EF4-FFF2-40B4-BE49-F238E27FC236}">
                <a16:creationId xmlns:a16="http://schemas.microsoft.com/office/drawing/2014/main" id="{798CA76C-D017-4622-B83C-8D3DA6655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3728" y="3537679"/>
            <a:ext cx="7700036" cy="1514006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algn="l"/>
            <a:r>
              <a:rPr kumimoji="0" lang="it-IT" altLang="it-IT" sz="2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Garamond" panose="02020404030301010803" pitchFamily="18" charset="0"/>
              </a:rPr>
              <a:t>CORTO ANIMATO “HANUKKAH” DI MAURIZIO FORESTIERI  </a:t>
            </a:r>
          </a:p>
          <a:p>
            <a:pPr algn="l"/>
            <a:r>
              <a:rPr lang="it-IT" altLang="it-IT" sz="2000" b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                                    </a:t>
            </a:r>
            <a:r>
              <a:rPr kumimoji="0" lang="it-IT" altLang="it-IT" sz="2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Garamond" panose="02020404030301010803" pitchFamily="18" charset="0"/>
              </a:rPr>
              <a:t>SU RAI GULP</a:t>
            </a:r>
          </a:p>
          <a:p>
            <a:pPr algn="l"/>
            <a:r>
              <a:rPr kumimoji="0" lang="it-IT" altLang="it-IT" sz="2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Garamond" panose="02020404030301010803" pitchFamily="18" charset="0"/>
              </a:rPr>
              <a:t>                  giovedì 10 dicembre alle ore 10:10 e 17:15</a:t>
            </a:r>
            <a:endParaRPr lang="it-IT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Elemento grafico 10" descr="Posta elettronica contorno">
            <a:extLst>
              <a:ext uri="{FF2B5EF4-FFF2-40B4-BE49-F238E27FC236}">
                <a16:creationId xmlns:a16="http://schemas.microsoft.com/office/drawing/2014/main" id="{05A48DFA-457A-4463-9EA8-290F99D1D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2549" y="1844971"/>
            <a:ext cx="914400" cy="914400"/>
          </a:xfrm>
          <a:prstGeom prst="rect">
            <a:avLst/>
          </a:prstGeom>
        </p:spPr>
      </p:pic>
      <p:pic>
        <p:nvPicPr>
          <p:cNvPr id="13" name="Elemento grafico 12" descr="Videocamera con riempimento a tinta unita">
            <a:extLst>
              <a:ext uri="{FF2B5EF4-FFF2-40B4-BE49-F238E27FC236}">
                <a16:creationId xmlns:a16="http://schemas.microsoft.com/office/drawing/2014/main" id="{6718DFA2-7111-496D-8AA0-CB62553933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2549" y="351755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035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4EA8E9D7-9CF7-4349-871D-4E866C7BA2DA}"/>
              </a:ext>
            </a:extLst>
          </p:cNvPr>
          <p:cNvSpPr txBox="1"/>
          <p:nvPr/>
        </p:nvSpPr>
        <p:spPr>
          <a:xfrm>
            <a:off x="3059723" y="3261918"/>
            <a:ext cx="61194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https://youtu.be/FmoL4gTiqP4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8BF89DA-6E36-48D7-ADA9-D86641C49EBB}"/>
              </a:ext>
            </a:extLst>
          </p:cNvPr>
          <p:cNvSpPr txBox="1"/>
          <p:nvPr/>
        </p:nvSpPr>
        <p:spPr>
          <a:xfrm>
            <a:off x="4733317" y="848391"/>
            <a:ext cx="4445852" cy="1200329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https://www.afnews.info/wordpress/2020/12/02/il-corto-animato-hanukkah-di-maurizio-forestieri-finalista-ai-kidscreen-awards/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A1EA326-141E-4536-BF81-18DA362A7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182" y="2973368"/>
            <a:ext cx="8916108" cy="3671826"/>
          </a:xfrm>
          <a:custGeom>
            <a:avLst/>
            <a:gdLst>
              <a:gd name="connsiteX0" fmla="*/ 0 w 8916108"/>
              <a:gd name="connsiteY0" fmla="*/ 0 h 3671826"/>
              <a:gd name="connsiteX1" fmla="*/ 864177 w 8916108"/>
              <a:gd name="connsiteY1" fmla="*/ 0 h 3671826"/>
              <a:gd name="connsiteX2" fmla="*/ 1371709 w 8916108"/>
              <a:gd name="connsiteY2" fmla="*/ 0 h 3671826"/>
              <a:gd name="connsiteX3" fmla="*/ 1968402 w 8916108"/>
              <a:gd name="connsiteY3" fmla="*/ 0 h 3671826"/>
              <a:gd name="connsiteX4" fmla="*/ 2654257 w 8916108"/>
              <a:gd name="connsiteY4" fmla="*/ 0 h 3671826"/>
              <a:gd name="connsiteX5" fmla="*/ 3429272 w 8916108"/>
              <a:gd name="connsiteY5" fmla="*/ 0 h 3671826"/>
              <a:gd name="connsiteX6" fmla="*/ 3936805 w 8916108"/>
              <a:gd name="connsiteY6" fmla="*/ 0 h 3671826"/>
              <a:gd name="connsiteX7" fmla="*/ 4711820 w 8916108"/>
              <a:gd name="connsiteY7" fmla="*/ 0 h 3671826"/>
              <a:gd name="connsiteX8" fmla="*/ 5130191 w 8916108"/>
              <a:gd name="connsiteY8" fmla="*/ 0 h 3671826"/>
              <a:gd name="connsiteX9" fmla="*/ 5905207 w 8916108"/>
              <a:gd name="connsiteY9" fmla="*/ 0 h 3671826"/>
              <a:gd name="connsiteX10" fmla="*/ 6680222 w 8916108"/>
              <a:gd name="connsiteY10" fmla="*/ 0 h 3671826"/>
              <a:gd name="connsiteX11" fmla="*/ 7455238 w 8916108"/>
              <a:gd name="connsiteY11" fmla="*/ 0 h 3671826"/>
              <a:gd name="connsiteX12" fmla="*/ 8319415 w 8916108"/>
              <a:gd name="connsiteY12" fmla="*/ 0 h 3671826"/>
              <a:gd name="connsiteX13" fmla="*/ 8916108 w 8916108"/>
              <a:gd name="connsiteY13" fmla="*/ 0 h 3671826"/>
              <a:gd name="connsiteX14" fmla="*/ 8916108 w 8916108"/>
              <a:gd name="connsiteY14" fmla="*/ 575253 h 3671826"/>
              <a:gd name="connsiteX15" fmla="*/ 8916108 w 8916108"/>
              <a:gd name="connsiteY15" fmla="*/ 1223942 h 3671826"/>
              <a:gd name="connsiteX16" fmla="*/ 8916108 w 8916108"/>
              <a:gd name="connsiteY16" fmla="*/ 1762476 h 3671826"/>
              <a:gd name="connsiteX17" fmla="*/ 8916108 w 8916108"/>
              <a:gd name="connsiteY17" fmla="*/ 2337729 h 3671826"/>
              <a:gd name="connsiteX18" fmla="*/ 8916108 w 8916108"/>
              <a:gd name="connsiteY18" fmla="*/ 2949700 h 3671826"/>
              <a:gd name="connsiteX19" fmla="*/ 8916108 w 8916108"/>
              <a:gd name="connsiteY19" fmla="*/ 3671826 h 3671826"/>
              <a:gd name="connsiteX20" fmla="*/ 8141092 w 8916108"/>
              <a:gd name="connsiteY20" fmla="*/ 3671826 h 3671826"/>
              <a:gd name="connsiteX21" fmla="*/ 7366077 w 8916108"/>
              <a:gd name="connsiteY21" fmla="*/ 3671826 h 3671826"/>
              <a:gd name="connsiteX22" fmla="*/ 6769384 w 8916108"/>
              <a:gd name="connsiteY22" fmla="*/ 3671826 h 3671826"/>
              <a:gd name="connsiteX23" fmla="*/ 6172690 w 8916108"/>
              <a:gd name="connsiteY23" fmla="*/ 3671826 h 3671826"/>
              <a:gd name="connsiteX24" fmla="*/ 5397675 w 8916108"/>
              <a:gd name="connsiteY24" fmla="*/ 3671826 h 3671826"/>
              <a:gd name="connsiteX25" fmla="*/ 4800981 w 8916108"/>
              <a:gd name="connsiteY25" fmla="*/ 3671826 h 3671826"/>
              <a:gd name="connsiteX26" fmla="*/ 3936805 w 8916108"/>
              <a:gd name="connsiteY26" fmla="*/ 3671826 h 3671826"/>
              <a:gd name="connsiteX27" fmla="*/ 3250950 w 8916108"/>
              <a:gd name="connsiteY27" fmla="*/ 3671826 h 3671826"/>
              <a:gd name="connsiteX28" fmla="*/ 2743418 w 8916108"/>
              <a:gd name="connsiteY28" fmla="*/ 3671826 h 3671826"/>
              <a:gd name="connsiteX29" fmla="*/ 1879241 w 8916108"/>
              <a:gd name="connsiteY29" fmla="*/ 3671826 h 3671826"/>
              <a:gd name="connsiteX30" fmla="*/ 1282548 w 8916108"/>
              <a:gd name="connsiteY30" fmla="*/ 3671826 h 3671826"/>
              <a:gd name="connsiteX31" fmla="*/ 685854 w 8916108"/>
              <a:gd name="connsiteY31" fmla="*/ 3671826 h 3671826"/>
              <a:gd name="connsiteX32" fmla="*/ 0 w 8916108"/>
              <a:gd name="connsiteY32" fmla="*/ 3671826 h 3671826"/>
              <a:gd name="connsiteX33" fmla="*/ 0 w 8916108"/>
              <a:gd name="connsiteY33" fmla="*/ 3096573 h 3671826"/>
              <a:gd name="connsiteX34" fmla="*/ 0 w 8916108"/>
              <a:gd name="connsiteY34" fmla="*/ 2447884 h 3671826"/>
              <a:gd name="connsiteX35" fmla="*/ 0 w 8916108"/>
              <a:gd name="connsiteY35" fmla="*/ 1909350 h 3671826"/>
              <a:gd name="connsiteX36" fmla="*/ 0 w 8916108"/>
              <a:gd name="connsiteY36" fmla="*/ 1370815 h 3671826"/>
              <a:gd name="connsiteX37" fmla="*/ 0 w 8916108"/>
              <a:gd name="connsiteY37" fmla="*/ 832281 h 3671826"/>
              <a:gd name="connsiteX38" fmla="*/ 0 w 8916108"/>
              <a:gd name="connsiteY38" fmla="*/ 0 h 3671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8916108" h="3671826" fill="none" extrusionOk="0">
                <a:moveTo>
                  <a:pt x="0" y="0"/>
                </a:moveTo>
                <a:cubicBezTo>
                  <a:pt x="283627" y="-12576"/>
                  <a:pt x="548321" y="27709"/>
                  <a:pt x="864177" y="0"/>
                </a:cubicBezTo>
                <a:cubicBezTo>
                  <a:pt x="1180033" y="-27709"/>
                  <a:pt x="1187628" y="-21858"/>
                  <a:pt x="1371709" y="0"/>
                </a:cubicBezTo>
                <a:cubicBezTo>
                  <a:pt x="1555790" y="21858"/>
                  <a:pt x="1704960" y="-28497"/>
                  <a:pt x="1968402" y="0"/>
                </a:cubicBezTo>
                <a:cubicBezTo>
                  <a:pt x="2231844" y="28497"/>
                  <a:pt x="2447228" y="27371"/>
                  <a:pt x="2654257" y="0"/>
                </a:cubicBezTo>
                <a:cubicBezTo>
                  <a:pt x="2861286" y="-27371"/>
                  <a:pt x="3265248" y="24865"/>
                  <a:pt x="3429272" y="0"/>
                </a:cubicBezTo>
                <a:cubicBezTo>
                  <a:pt x="3593296" y="-24865"/>
                  <a:pt x="3730893" y="-22426"/>
                  <a:pt x="3936805" y="0"/>
                </a:cubicBezTo>
                <a:cubicBezTo>
                  <a:pt x="4142717" y="22426"/>
                  <a:pt x="4429973" y="-36217"/>
                  <a:pt x="4711820" y="0"/>
                </a:cubicBezTo>
                <a:cubicBezTo>
                  <a:pt x="4993667" y="36217"/>
                  <a:pt x="4943219" y="20550"/>
                  <a:pt x="5130191" y="0"/>
                </a:cubicBezTo>
                <a:cubicBezTo>
                  <a:pt x="5317163" y="-20550"/>
                  <a:pt x="5728353" y="13531"/>
                  <a:pt x="5905207" y="0"/>
                </a:cubicBezTo>
                <a:cubicBezTo>
                  <a:pt x="6082061" y="-13531"/>
                  <a:pt x="6348670" y="5227"/>
                  <a:pt x="6680222" y="0"/>
                </a:cubicBezTo>
                <a:cubicBezTo>
                  <a:pt x="7011774" y="-5227"/>
                  <a:pt x="7228443" y="-33582"/>
                  <a:pt x="7455238" y="0"/>
                </a:cubicBezTo>
                <a:cubicBezTo>
                  <a:pt x="7682033" y="33582"/>
                  <a:pt x="8028282" y="35912"/>
                  <a:pt x="8319415" y="0"/>
                </a:cubicBezTo>
                <a:cubicBezTo>
                  <a:pt x="8610548" y="-35912"/>
                  <a:pt x="8632877" y="-21693"/>
                  <a:pt x="8916108" y="0"/>
                </a:cubicBezTo>
                <a:cubicBezTo>
                  <a:pt x="8919717" y="128276"/>
                  <a:pt x="8929389" y="442209"/>
                  <a:pt x="8916108" y="575253"/>
                </a:cubicBezTo>
                <a:cubicBezTo>
                  <a:pt x="8902827" y="708297"/>
                  <a:pt x="8930199" y="1090185"/>
                  <a:pt x="8916108" y="1223942"/>
                </a:cubicBezTo>
                <a:cubicBezTo>
                  <a:pt x="8902017" y="1357699"/>
                  <a:pt x="8931336" y="1517548"/>
                  <a:pt x="8916108" y="1762476"/>
                </a:cubicBezTo>
                <a:cubicBezTo>
                  <a:pt x="8900880" y="2007404"/>
                  <a:pt x="8887969" y="2103691"/>
                  <a:pt x="8916108" y="2337729"/>
                </a:cubicBezTo>
                <a:cubicBezTo>
                  <a:pt x="8944247" y="2571767"/>
                  <a:pt x="8903927" y="2700139"/>
                  <a:pt x="8916108" y="2949700"/>
                </a:cubicBezTo>
                <a:cubicBezTo>
                  <a:pt x="8928289" y="3199261"/>
                  <a:pt x="8913000" y="3481509"/>
                  <a:pt x="8916108" y="3671826"/>
                </a:cubicBezTo>
                <a:cubicBezTo>
                  <a:pt x="8743801" y="3708694"/>
                  <a:pt x="8360889" y="3698744"/>
                  <a:pt x="8141092" y="3671826"/>
                </a:cubicBezTo>
                <a:cubicBezTo>
                  <a:pt x="7921295" y="3644908"/>
                  <a:pt x="7578896" y="3695452"/>
                  <a:pt x="7366077" y="3671826"/>
                </a:cubicBezTo>
                <a:cubicBezTo>
                  <a:pt x="7153258" y="3648200"/>
                  <a:pt x="6944367" y="3694841"/>
                  <a:pt x="6769384" y="3671826"/>
                </a:cubicBezTo>
                <a:cubicBezTo>
                  <a:pt x="6594401" y="3648811"/>
                  <a:pt x="6419001" y="3694939"/>
                  <a:pt x="6172690" y="3671826"/>
                </a:cubicBezTo>
                <a:cubicBezTo>
                  <a:pt x="5926379" y="3648713"/>
                  <a:pt x="5636068" y="3671514"/>
                  <a:pt x="5397675" y="3671826"/>
                </a:cubicBezTo>
                <a:cubicBezTo>
                  <a:pt x="5159283" y="3672138"/>
                  <a:pt x="5062414" y="3664600"/>
                  <a:pt x="4800981" y="3671826"/>
                </a:cubicBezTo>
                <a:cubicBezTo>
                  <a:pt x="4539548" y="3679052"/>
                  <a:pt x="4158882" y="3677343"/>
                  <a:pt x="3936805" y="3671826"/>
                </a:cubicBezTo>
                <a:cubicBezTo>
                  <a:pt x="3714728" y="3666309"/>
                  <a:pt x="3496537" y="3647352"/>
                  <a:pt x="3250950" y="3671826"/>
                </a:cubicBezTo>
                <a:cubicBezTo>
                  <a:pt x="3005363" y="3696300"/>
                  <a:pt x="2886109" y="3689220"/>
                  <a:pt x="2743418" y="3671826"/>
                </a:cubicBezTo>
                <a:cubicBezTo>
                  <a:pt x="2600727" y="3654432"/>
                  <a:pt x="2292445" y="3646792"/>
                  <a:pt x="1879241" y="3671826"/>
                </a:cubicBezTo>
                <a:cubicBezTo>
                  <a:pt x="1466037" y="3696860"/>
                  <a:pt x="1425678" y="3644752"/>
                  <a:pt x="1282548" y="3671826"/>
                </a:cubicBezTo>
                <a:cubicBezTo>
                  <a:pt x="1139418" y="3698900"/>
                  <a:pt x="876994" y="3661838"/>
                  <a:pt x="685854" y="3671826"/>
                </a:cubicBezTo>
                <a:cubicBezTo>
                  <a:pt x="494714" y="3681814"/>
                  <a:pt x="333727" y="3691565"/>
                  <a:pt x="0" y="3671826"/>
                </a:cubicBezTo>
                <a:cubicBezTo>
                  <a:pt x="16536" y="3400556"/>
                  <a:pt x="11975" y="3377747"/>
                  <a:pt x="0" y="3096573"/>
                </a:cubicBezTo>
                <a:cubicBezTo>
                  <a:pt x="-11975" y="2815399"/>
                  <a:pt x="-10448" y="2640326"/>
                  <a:pt x="0" y="2447884"/>
                </a:cubicBezTo>
                <a:cubicBezTo>
                  <a:pt x="10448" y="2255442"/>
                  <a:pt x="16245" y="2023700"/>
                  <a:pt x="0" y="1909350"/>
                </a:cubicBezTo>
                <a:cubicBezTo>
                  <a:pt x="-16245" y="1795000"/>
                  <a:pt x="-26305" y="1581320"/>
                  <a:pt x="0" y="1370815"/>
                </a:cubicBezTo>
                <a:cubicBezTo>
                  <a:pt x="26305" y="1160311"/>
                  <a:pt x="-17816" y="1051096"/>
                  <a:pt x="0" y="832281"/>
                </a:cubicBezTo>
                <a:cubicBezTo>
                  <a:pt x="17816" y="613466"/>
                  <a:pt x="-9201" y="186175"/>
                  <a:pt x="0" y="0"/>
                </a:cubicBezTo>
                <a:close/>
              </a:path>
              <a:path w="8916108" h="3671826" stroke="0" extrusionOk="0">
                <a:moveTo>
                  <a:pt x="0" y="0"/>
                </a:moveTo>
                <a:cubicBezTo>
                  <a:pt x="223411" y="-387"/>
                  <a:pt x="362979" y="21192"/>
                  <a:pt x="685854" y="0"/>
                </a:cubicBezTo>
                <a:cubicBezTo>
                  <a:pt x="1008729" y="-21192"/>
                  <a:pt x="1129695" y="-3948"/>
                  <a:pt x="1371709" y="0"/>
                </a:cubicBezTo>
                <a:cubicBezTo>
                  <a:pt x="1613723" y="3948"/>
                  <a:pt x="1903170" y="-16954"/>
                  <a:pt x="2057563" y="0"/>
                </a:cubicBezTo>
                <a:cubicBezTo>
                  <a:pt x="2211956" y="16954"/>
                  <a:pt x="2502820" y="25920"/>
                  <a:pt x="2743418" y="0"/>
                </a:cubicBezTo>
                <a:cubicBezTo>
                  <a:pt x="2984017" y="-25920"/>
                  <a:pt x="3183162" y="25618"/>
                  <a:pt x="3518433" y="0"/>
                </a:cubicBezTo>
                <a:cubicBezTo>
                  <a:pt x="3853704" y="-25618"/>
                  <a:pt x="4097434" y="-17693"/>
                  <a:pt x="4293449" y="0"/>
                </a:cubicBezTo>
                <a:cubicBezTo>
                  <a:pt x="4489464" y="17693"/>
                  <a:pt x="4552863" y="-11364"/>
                  <a:pt x="4711820" y="0"/>
                </a:cubicBezTo>
                <a:cubicBezTo>
                  <a:pt x="4870777" y="11364"/>
                  <a:pt x="5225657" y="-1616"/>
                  <a:pt x="5575997" y="0"/>
                </a:cubicBezTo>
                <a:cubicBezTo>
                  <a:pt x="5926337" y="1616"/>
                  <a:pt x="5887279" y="11748"/>
                  <a:pt x="5994368" y="0"/>
                </a:cubicBezTo>
                <a:cubicBezTo>
                  <a:pt x="6101457" y="-11748"/>
                  <a:pt x="6586888" y="-36300"/>
                  <a:pt x="6769384" y="0"/>
                </a:cubicBezTo>
                <a:cubicBezTo>
                  <a:pt x="6951880" y="36300"/>
                  <a:pt x="7254314" y="1961"/>
                  <a:pt x="7544399" y="0"/>
                </a:cubicBezTo>
                <a:cubicBezTo>
                  <a:pt x="7834485" y="-1961"/>
                  <a:pt x="8060724" y="25264"/>
                  <a:pt x="8230254" y="0"/>
                </a:cubicBezTo>
                <a:cubicBezTo>
                  <a:pt x="8399785" y="-25264"/>
                  <a:pt x="8771965" y="23619"/>
                  <a:pt x="8916108" y="0"/>
                </a:cubicBezTo>
                <a:cubicBezTo>
                  <a:pt x="8934992" y="215121"/>
                  <a:pt x="8898995" y="448843"/>
                  <a:pt x="8916108" y="685408"/>
                </a:cubicBezTo>
                <a:cubicBezTo>
                  <a:pt x="8933221" y="921973"/>
                  <a:pt x="8909676" y="1061371"/>
                  <a:pt x="8916108" y="1370815"/>
                </a:cubicBezTo>
                <a:cubicBezTo>
                  <a:pt x="8922540" y="1680259"/>
                  <a:pt x="8943179" y="1712028"/>
                  <a:pt x="8916108" y="1946068"/>
                </a:cubicBezTo>
                <a:cubicBezTo>
                  <a:pt x="8889037" y="2180108"/>
                  <a:pt x="8931872" y="2251343"/>
                  <a:pt x="8916108" y="2521321"/>
                </a:cubicBezTo>
                <a:cubicBezTo>
                  <a:pt x="8900344" y="2791299"/>
                  <a:pt x="8917945" y="2898498"/>
                  <a:pt x="8916108" y="3133292"/>
                </a:cubicBezTo>
                <a:cubicBezTo>
                  <a:pt x="8914271" y="3368086"/>
                  <a:pt x="8899260" y="3456354"/>
                  <a:pt x="8916108" y="3671826"/>
                </a:cubicBezTo>
                <a:cubicBezTo>
                  <a:pt x="8524135" y="3657197"/>
                  <a:pt x="8402235" y="3641134"/>
                  <a:pt x="8051931" y="3671826"/>
                </a:cubicBezTo>
                <a:cubicBezTo>
                  <a:pt x="7701627" y="3702518"/>
                  <a:pt x="7737313" y="3689200"/>
                  <a:pt x="7633560" y="3671826"/>
                </a:cubicBezTo>
                <a:cubicBezTo>
                  <a:pt x="7529807" y="3654452"/>
                  <a:pt x="7147960" y="3682806"/>
                  <a:pt x="6947706" y="3671826"/>
                </a:cubicBezTo>
                <a:cubicBezTo>
                  <a:pt x="6747452" y="3660846"/>
                  <a:pt x="6551572" y="3674732"/>
                  <a:pt x="6172690" y="3671826"/>
                </a:cubicBezTo>
                <a:cubicBezTo>
                  <a:pt x="5793808" y="3668920"/>
                  <a:pt x="5906392" y="3667863"/>
                  <a:pt x="5754319" y="3671826"/>
                </a:cubicBezTo>
                <a:cubicBezTo>
                  <a:pt x="5602246" y="3675789"/>
                  <a:pt x="5367804" y="3676238"/>
                  <a:pt x="5157626" y="3671826"/>
                </a:cubicBezTo>
                <a:cubicBezTo>
                  <a:pt x="4947448" y="3667414"/>
                  <a:pt x="4844123" y="3676239"/>
                  <a:pt x="4650093" y="3671826"/>
                </a:cubicBezTo>
                <a:cubicBezTo>
                  <a:pt x="4456063" y="3667413"/>
                  <a:pt x="4140399" y="3652825"/>
                  <a:pt x="3785917" y="3671826"/>
                </a:cubicBezTo>
                <a:cubicBezTo>
                  <a:pt x="3431435" y="3690827"/>
                  <a:pt x="3447009" y="3656788"/>
                  <a:pt x="3278384" y="3671826"/>
                </a:cubicBezTo>
                <a:cubicBezTo>
                  <a:pt x="3109759" y="3686864"/>
                  <a:pt x="2736493" y="3628866"/>
                  <a:pt x="2414208" y="3671826"/>
                </a:cubicBezTo>
                <a:cubicBezTo>
                  <a:pt x="2091923" y="3714786"/>
                  <a:pt x="2106115" y="3677358"/>
                  <a:pt x="1906675" y="3671826"/>
                </a:cubicBezTo>
                <a:cubicBezTo>
                  <a:pt x="1707235" y="3666294"/>
                  <a:pt x="1620277" y="3654953"/>
                  <a:pt x="1488304" y="3671826"/>
                </a:cubicBezTo>
                <a:cubicBezTo>
                  <a:pt x="1356331" y="3688699"/>
                  <a:pt x="954627" y="3679610"/>
                  <a:pt x="624128" y="3671826"/>
                </a:cubicBezTo>
                <a:cubicBezTo>
                  <a:pt x="293629" y="3664042"/>
                  <a:pt x="299922" y="3695544"/>
                  <a:pt x="0" y="3671826"/>
                </a:cubicBezTo>
                <a:cubicBezTo>
                  <a:pt x="-11088" y="3512516"/>
                  <a:pt x="-13023" y="3315284"/>
                  <a:pt x="0" y="3133292"/>
                </a:cubicBezTo>
                <a:cubicBezTo>
                  <a:pt x="13023" y="2951300"/>
                  <a:pt x="-21633" y="2832405"/>
                  <a:pt x="0" y="2558039"/>
                </a:cubicBezTo>
                <a:cubicBezTo>
                  <a:pt x="21633" y="2283673"/>
                  <a:pt x="-4816" y="2127944"/>
                  <a:pt x="0" y="1909350"/>
                </a:cubicBezTo>
                <a:cubicBezTo>
                  <a:pt x="4816" y="1690756"/>
                  <a:pt x="-11928" y="1630528"/>
                  <a:pt x="0" y="1407533"/>
                </a:cubicBezTo>
                <a:cubicBezTo>
                  <a:pt x="11928" y="1184538"/>
                  <a:pt x="13592" y="951479"/>
                  <a:pt x="0" y="758844"/>
                </a:cubicBezTo>
                <a:cubicBezTo>
                  <a:pt x="-13592" y="566209"/>
                  <a:pt x="31931" y="32814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378537895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39675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Il corto animato “Hanukkah” di Maurizio Forestieri finalista ai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Kidscreen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</a:rPr>
              <a:t> Awards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1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Chaukkah</a:t>
            </a:r>
            <a:r>
              <a:rPr kumimoji="0" lang="it-IT" altLang="it-IT" sz="1600" b="1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 – La festa delle luci</a:t>
            </a:r>
            <a:r>
              <a:rPr kumimoji="0" lang="it-IT" altLang="it-IT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, 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cortometraggio in animazione</a:t>
            </a:r>
            <a:r>
              <a:rPr kumimoji="0" lang="it-IT" altLang="it-IT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diretto da Maurizio Forestieri</a:t>
            </a: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,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 prodotto da </a:t>
            </a: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Rai Ragazzi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 e da</a:t>
            </a:r>
            <a:r>
              <a:rPr kumimoji="0" lang="it-IT" altLang="it-IT" sz="1600" b="0" i="1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kumimoji="0" lang="it-IT" altLang="it-IT" sz="1600" b="1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Graphilm</a:t>
            </a: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 Entertainment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 di Roma, ha ricevuto una nomination come migliore corto d’animazione per ragazzi ai </a:t>
            </a:r>
            <a:r>
              <a:rPr kumimoji="0" lang="it-IT" altLang="it-IT" sz="1600" b="1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Kidscreen</a:t>
            </a: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 Awards 2021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, il più importante festival americano che celebra le migliori produzioni dell’anno della televisione e dell’intrattenimento digitale per bambini e ragazzi.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Il film è l’unico prodotto europeo tra i tre titoli selezionati in nomination,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 insieme a due avversari d’indiscusso prestigio quali un cortometraggio della Pixar per Disney+ e uno di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Sesame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 Workshop.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Sceneggiato dal regista e da </a:t>
            </a: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Anna Lucia Pisanelli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, il cortometraggio racconta una storia di amicizia, coraggio e condivisione, piena di poesia e di spunti di riflessione, rivolta ai ragazzi e alle loro famiglie, con le voci di </a:t>
            </a: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Luisa Ranieri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 e </a:t>
            </a: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Francesco </a:t>
            </a:r>
            <a:r>
              <a:rPr kumimoji="0" lang="it-IT" altLang="it-IT" sz="1600" b="1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Pannofino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. Attraverso la vicenda di fantasia della giovane pasticcera Anna, si scopre una delle feste più antiche e affascinanti che si celebrano in Italia e nel mondo, la festa ebraica di Hanukkah.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Il film, della durata di 15 minuti, tornerà</a:t>
            </a: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 su Rai Gulp giovedì 10 dicembre per la festa ebraica di Hanukkah (alle ore 10:10 e 17:15), 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aramond" panose="02020404030301010803" pitchFamily="18" charset="0"/>
              </a:rPr>
              <a:t>che ricorda il miracolo dell’olio del candelabro del Tempio di Gerusalemme, simbolo della festa delle luci.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Garamond" panose="02020404030301010803" pitchFamily="18" charset="0"/>
            </a:endParaRPr>
          </a:p>
        </p:txBody>
      </p:sp>
      <p:pic>
        <p:nvPicPr>
          <p:cNvPr id="1026" name="Picture 2">
            <a:hlinkClick r:id="rId2"/>
            <a:extLst>
              <a:ext uri="{FF2B5EF4-FFF2-40B4-BE49-F238E27FC236}">
                <a16:creationId xmlns:a16="http://schemas.microsoft.com/office/drawing/2014/main" id="{3AF9E111-79F9-4F3B-8BB5-479736D5E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82" y="447591"/>
            <a:ext cx="3223532" cy="2002972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969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CAEAB111-689C-4952-8871-A716DA3C08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433" r="-2"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7A2E1475-84AC-4D1A-9378-73348F75E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544" y="2533136"/>
            <a:ext cx="4115024" cy="16187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b="1" dirty="0">
                <a:latin typeface="Garamond" panose="02020404030301010803" pitchFamily="18" charset="0"/>
              </a:rPr>
              <a:t>In </a:t>
            </a:r>
            <a:r>
              <a:rPr lang="en-US" sz="2400" b="1" dirty="0" err="1">
                <a:latin typeface="Garamond" panose="02020404030301010803" pitchFamily="18" charset="0"/>
              </a:rPr>
              <a:t>attesa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delle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vostre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sperimentazioni</a:t>
            </a:r>
            <a:r>
              <a:rPr lang="en-US" sz="2400" b="1" dirty="0">
                <a:latin typeface="Garamond" panose="02020404030301010803" pitchFamily="18" charset="0"/>
              </a:rPr>
              <a:t>…….</a:t>
            </a:r>
            <a:br>
              <a:rPr lang="en-US" sz="2400" b="1" dirty="0">
                <a:latin typeface="Garamond" panose="02020404030301010803" pitchFamily="18" charset="0"/>
              </a:rPr>
            </a:br>
            <a:r>
              <a:rPr lang="en-US" sz="1800" b="1" dirty="0">
                <a:latin typeface="Garamond" panose="02020404030301010803" pitchFamily="18" charset="0"/>
              </a:rPr>
              <a:t>cultura@ucei.it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9BC235-22FA-49FC-A5C6-CE0C81468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4050831"/>
            <a:ext cx="4079721" cy="1096901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1600" dirty="0">
              <a:highlight>
                <a:srgbClr val="FFFF00"/>
              </a:highlight>
            </a:endParaRPr>
          </a:p>
          <a:p>
            <a:pPr algn="ctr"/>
            <a:r>
              <a:rPr lang="he-IL" sz="3200" dirty="0">
                <a:solidFill>
                  <a:schemeClr val="accent1">
                    <a:lumMod val="50000"/>
                  </a:schemeClr>
                </a:solidFill>
              </a:rPr>
              <a:t>חַג חֲנֻכָּה שָׂמֵחַ</a:t>
            </a:r>
            <a:r>
              <a:rPr lang="it-IT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02331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4249A609-EA16-4564-82C9-43155DBBE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942643"/>
              </p:ext>
            </p:extLst>
          </p:nvPr>
        </p:nvGraphicFramePr>
        <p:xfrm>
          <a:off x="203200" y="211013"/>
          <a:ext cx="3083552" cy="6562579"/>
        </p:xfrm>
        <a:graphic>
          <a:graphicData uri="http://schemas.openxmlformats.org/drawingml/2006/table">
            <a:tbl>
              <a:tblPr firstRow="1" firstCol="1" bandRow="1"/>
              <a:tblGrid>
                <a:gridCol w="3083552">
                  <a:extLst>
                    <a:ext uri="{9D8B030D-6E8A-4147-A177-3AD203B41FA5}">
                      <a16:colId xmlns:a16="http://schemas.microsoft.com/office/drawing/2014/main" val="937495311"/>
                    </a:ext>
                  </a:extLst>
                </a:gridCol>
              </a:tblGrid>
              <a:tr h="735503"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50" dirty="0">
                          <a:effectLst/>
                          <a:latin typeface="Garamond" panose="02020404030301010803" pitchFamily="18" charset="0"/>
                          <a:ea typeface="NSimSun" panose="02010609030101010101" pitchFamily="49" charset="-122"/>
                          <a:cs typeface="Lucida Sans" panose="020B0602030504020204" pitchFamily="34" charset="0"/>
                        </a:rPr>
                        <a:t>REGOLE  CHANUCCÀ</a:t>
                      </a:r>
                    </a:p>
                    <a:p>
                      <a:pPr algn="ctr"/>
                      <a:r>
                        <a:rPr lang="it-IT" sz="1600" b="1" kern="150" dirty="0">
                          <a:effectLst/>
                          <a:latin typeface="Garamond" panose="02020404030301010803" pitchFamily="18" charset="0"/>
                          <a:ea typeface="NSimSun" panose="02010609030101010101" pitchFamily="49" charset="-122"/>
                          <a:cs typeface="Lucida Sans" panose="020B0602030504020204" pitchFamily="34" charset="0"/>
                        </a:rPr>
                        <a:t>MISHNÈ TORÀ RAMBAM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084912"/>
                  </a:ext>
                </a:extLst>
              </a:tr>
              <a:tr h="582707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it-IT" sz="1600" kern="150" dirty="0">
                          <a:effectLst/>
                          <a:latin typeface="Arial" panose="020B0604020202020204" pitchFamily="34" charset="0"/>
                          <a:ea typeface="NSimSun" panose="02010609030101010101" pitchFamily="49" charset="-122"/>
                          <a:cs typeface="Lucida Sans" panose="020B0602030504020204" pitchFamily="34" charset="0"/>
                        </a:rPr>
                        <a:t>: </a:t>
                      </a:r>
                      <a:r>
                        <a:rPr lang="he-IL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בְבַיִת שֵׁנִי כְּשֶׁמַּלְכֵי יָוָן </a:t>
                      </a:r>
                      <a:r>
                        <a:rPr lang="he-IL" sz="1600" kern="150" dirty="0">
                          <a:solidFill>
                            <a:srgbClr val="FF0000"/>
                          </a:solidFill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גָּזְרוּ גְּזֵרוֹת עַל יִשְׂרָאֵל וּבִטְּלוּ דָּתָם</a:t>
                      </a:r>
                      <a:r>
                        <a:rPr lang="he-IL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 וְ</a:t>
                      </a:r>
                      <a:r>
                        <a:rPr lang="he-IL" sz="1600" kern="150" dirty="0">
                          <a:solidFill>
                            <a:srgbClr val="FF0000"/>
                          </a:solidFill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לֹא הֵנִיחוּ אוֹתָם לַעֲסֹק בְּתוֹרָה</a:t>
                      </a:r>
                      <a:r>
                        <a:rPr lang="he-IL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 וּבְמִצְוֹת. </a:t>
                      </a:r>
                      <a:r>
                        <a:rPr lang="he-IL" sz="1600" kern="150" dirty="0">
                          <a:solidFill>
                            <a:srgbClr val="B47804"/>
                          </a:solidFill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וּפָשְׁטוּ יָדָם בְּמָמוֹנָם וּבִבְנוֹתֵיהֶם</a:t>
                      </a:r>
                      <a:r>
                        <a:rPr lang="he-IL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 וְנִכְנְסוּ לַהֵיכָל וּפָרְצוּ בּוֹ פְּרָצוֹת וְטִמְּאוּ הַטָּהֳרוֹת.</a:t>
                      </a:r>
                      <a:r>
                        <a:rPr lang="he-IL" sz="1600" kern="150" dirty="0">
                          <a:solidFill>
                            <a:srgbClr val="FF0000"/>
                          </a:solidFill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 וְצָר לָהֶם לְיִשְׂרָאֵל מְאֹד</a:t>
                      </a:r>
                      <a:r>
                        <a:rPr lang="he-IL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he-IL" sz="1600" kern="150" dirty="0">
                          <a:solidFill>
                            <a:srgbClr val="FF0000"/>
                          </a:solidFill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מִפְּנֵיהֶם וּלְחָצוּם לַחַץ גָּדוֹל</a:t>
                      </a:r>
                      <a:r>
                        <a:rPr lang="he-IL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 עַד שֶׁרִחֵם עֲלֵיהֶם אֱלֹהֵי אֲבוֹתֵינוּ וְהוֹשִׁיעָם מִיָּדָם וְהִצִּילָם וְגָבְרוּ בְּנֵי חַשְׁמוֹנַאי הַכֹּהֲנִים הַגְּדוֹלִים וַהֲרָגוּם וְהוֹשִׁיעוּ יִשְׂרָאֵל מִיָּדָם</a:t>
                      </a:r>
                      <a:r>
                        <a:rPr lang="it-IT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.</a:t>
                      </a:r>
                      <a:r>
                        <a:rPr lang="he-IL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...ְשֶׁגָּבְרוּ יִשְׂרָאֵל עַל אוֹיְבֵיהֶם וְאִבְּדוּם בְּכ''ה בְּחֹדֶשׁ כִּסְלֵו הָיָה </a:t>
                      </a:r>
                      <a:r>
                        <a:rPr lang="he-IL" sz="1600" kern="150" dirty="0">
                          <a:solidFill>
                            <a:srgbClr val="2A6099"/>
                          </a:solidFill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וְנִכְנְסוּ לַהֵיכָל וְלֹא מָצְאוּ שֶׁמֶן טָהוֹר בַּמִּקְדָּשׁ אֶלָּא פַּךְ אֶחָד וְלֹא הָיָה בּוֹ לְהַדְלִיק אֶלָּא יוֹם אֶחָד בִּלְבַד וְהִדְלִיקוּ מִמֶּנּוּ נֵרוֹת הַמַּעֲרָכָה שְׁמוֹנָה יָמִים</a:t>
                      </a:r>
                      <a:r>
                        <a:rPr lang="he-IL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 עַד שֶׁכָּתְשׁוּ זֵיתִים וְהוֹצִיאוּ שֶׁמֶן טָהוֹר:</a:t>
                      </a:r>
                      <a:endParaRPr lang="it-IT" sz="1600" kern="150" dirty="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he-IL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וּמִפְּנֵי זֶה הִתְקִינוּ ... </a:t>
                      </a:r>
                      <a:r>
                        <a:rPr lang="he-IL" sz="1600" kern="150" dirty="0">
                          <a:solidFill>
                            <a:srgbClr val="B47804"/>
                          </a:solidFill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וּמַדְלִיקִין בָּהֶן הַנֵּרוֹת בָּעֶרֶב עַל פִּתְחֵי הַבָּתִּים בְּכָל לַיְלָה וְלַיְלָה מִשְּׁמוֹנַת הַלֵּילוֹת לְהַרְאוֹת וּלְגַלּוֹת הַנֵּס</a:t>
                      </a:r>
                      <a:r>
                        <a:rPr lang="he-IL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. וְיָמִים אֵלּוּ הֵן הַנִּקְרָאִין חֲנֻכָּה</a:t>
                      </a:r>
                      <a:endParaRPr lang="it-IT" sz="1600" kern="150" dirty="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144774"/>
                  </a:ext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DEB7C70E-9F7C-4394-B24D-2D1DC66ADB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315608"/>
              </p:ext>
            </p:extLst>
          </p:nvPr>
        </p:nvGraphicFramePr>
        <p:xfrm>
          <a:off x="3423233" y="225083"/>
          <a:ext cx="2128952" cy="6556696"/>
        </p:xfrm>
        <a:graphic>
          <a:graphicData uri="http://schemas.openxmlformats.org/drawingml/2006/table">
            <a:tbl>
              <a:tblPr firstRow="1" firstCol="1" bandRow="1"/>
              <a:tblGrid>
                <a:gridCol w="2128952">
                  <a:extLst>
                    <a:ext uri="{9D8B030D-6E8A-4147-A177-3AD203B41FA5}">
                      <a16:colId xmlns:a16="http://schemas.microsoft.com/office/drawing/2014/main" val="3350905808"/>
                    </a:ext>
                  </a:extLst>
                </a:gridCol>
              </a:tblGrid>
              <a:tr h="714031"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50" dirty="0">
                          <a:effectLst/>
                          <a:latin typeface="Garamond" panose="02020404030301010803" pitchFamily="18" charset="0"/>
                          <a:ea typeface="NSimSun" panose="02010609030101010101" pitchFamily="49" charset="-122"/>
                          <a:cs typeface="Lucida Sans" panose="020B0602030504020204" pitchFamily="34" charset="0"/>
                        </a:rPr>
                        <a:t>BRANO TALMUD SHABBAT 21 b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17360"/>
                  </a:ext>
                </a:extLst>
              </a:tr>
              <a:tr h="5842665">
                <a:tc>
                  <a:txBody>
                    <a:bodyPr/>
                    <a:lstStyle/>
                    <a:p>
                      <a:pPr algn="r"/>
                      <a:r>
                        <a:rPr lang="he-IL" sz="18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מַאי חֲנוּכָּה?... שֶׁכְּשֶׁנִּכְנְסוּ יְווֹנִים לַהֵיכָל טִמְּאוּ כׇּל הַשְּׁמָנִים שֶׁבַּהֵיכָל. וּכְשֶׁגָּבְרָה מַלְכוּת בֵּית חַשְׁמוֹנַאי וְנִצְּחוּם, </a:t>
                      </a:r>
                      <a:r>
                        <a:rPr lang="he-IL" sz="1800" kern="150" dirty="0">
                          <a:solidFill>
                            <a:srgbClr val="2A6099"/>
                          </a:solidFill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בָּדְקוּ וְלֹא מָצְאוּ אֶלָּא פַּךְ אֶחָד שֶׁל שֶׁמֶן שֶׁהָיָה מוּנָּח בְּחוֹתָמוֹ שֶׁל כֹּהֵן גָּדוֹל, וְלֹא הָיָה בּוֹ אֶלָּא לְהַדְלִיק יוֹם אֶחָד. נַעֲשָׂה בּוֹ נֵס וְהִדְלִיקוּ מִמֶּנּוּ שְׁמוֹנָה יָמִים.</a:t>
                      </a:r>
                      <a:r>
                        <a:rPr lang="he-IL" sz="18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 לְשָׁנָה אַחֶרֶת קְבָעוּם וַעֲשָׂאוּם יָמִים טוֹבִים בְּהַלֵּל וְהוֹדָאָה</a:t>
                      </a:r>
                      <a:r>
                        <a:rPr lang="it-IT" sz="2000" kern="150" dirty="0">
                          <a:effectLst/>
                          <a:latin typeface="Arial" panose="020B0604020202020204" pitchFamily="34" charset="0"/>
                          <a:ea typeface="NSimSun" panose="02010609030101010101" pitchFamily="49" charset="-122"/>
                          <a:cs typeface="Lucida Sans" panose="020B0602030504020204" pitchFamily="34" charset="0"/>
                        </a:rPr>
                        <a:t>.</a:t>
                      </a:r>
                      <a:endParaRPr lang="it-IT" sz="2000" kern="150" dirty="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172254"/>
                  </a:ext>
                </a:extLst>
              </a:tr>
            </a:tbl>
          </a:graphicData>
        </a:graphic>
      </p:graphicFrame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D8BBC170-A32F-422E-988E-F95BCD75C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358811"/>
              </p:ext>
            </p:extLst>
          </p:nvPr>
        </p:nvGraphicFramePr>
        <p:xfrm>
          <a:off x="5613012" y="246508"/>
          <a:ext cx="2693925" cy="6442518"/>
        </p:xfrm>
        <a:graphic>
          <a:graphicData uri="http://schemas.openxmlformats.org/drawingml/2006/table">
            <a:tbl>
              <a:tblPr firstRow="1" firstCol="1" bandRow="1"/>
              <a:tblGrid>
                <a:gridCol w="2693925">
                  <a:extLst>
                    <a:ext uri="{9D8B030D-6E8A-4147-A177-3AD203B41FA5}">
                      <a16:colId xmlns:a16="http://schemas.microsoft.com/office/drawing/2014/main" val="613384535"/>
                    </a:ext>
                  </a:extLst>
                </a:gridCol>
              </a:tblGrid>
              <a:tr h="403911"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50" dirty="0">
                          <a:effectLst/>
                          <a:latin typeface="Garamond" panose="02020404030301010803" pitchFamily="18" charset="0"/>
                          <a:ea typeface="NSimSun" panose="02010609030101010101" pitchFamily="49" charset="-122"/>
                          <a:cs typeface="Lucida Sans" panose="020B0602030504020204" pitchFamily="34" charset="0"/>
                        </a:rPr>
                        <a:t>HA-NEROT HALLALU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581689"/>
                  </a:ext>
                </a:extLst>
              </a:tr>
              <a:tr h="603860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he-IL" sz="18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הַנֵּרוֹת הַלָּלוּ אָנַֽחְנוּ מַדְלִיקִים, עַל הַנִּסִּים וְעַל הָפּוּרְקָן וְעַל הָגְּבוּרוֹת וְעַל הַתְּשׁוּעוֹת וְעַל הַנִּפְלָאוֹת וְעַל הַנֶחָמוֹת, </a:t>
                      </a:r>
                      <a:r>
                        <a:rPr lang="he-IL" sz="1800" u="sng" kern="150" dirty="0">
                          <a:solidFill>
                            <a:srgbClr val="302709"/>
                          </a:solidFill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שֶׁעָשִׂיתָ לַאֲבוֹתֵינוּ בַּיָּמִים הָהֵם בַּזְמַן הַזֶּה, עַל יְדֵי כֹּהֲנֶיךָ הַקְּדוֹשִים</a:t>
                      </a:r>
                      <a:r>
                        <a:rPr lang="it-IT" sz="1800" kern="150" dirty="0">
                          <a:effectLst/>
                          <a:latin typeface="Arial" panose="020B0604020202020204" pitchFamily="34" charset="0"/>
                          <a:ea typeface="NSimSun" panose="02010609030101010101" pitchFamily="49" charset="-122"/>
                          <a:cs typeface="Lucida Sans" panose="020B0602030504020204" pitchFamily="34" charset="0"/>
                        </a:rPr>
                        <a:t>.</a:t>
                      </a:r>
                      <a:endParaRPr lang="it-IT" sz="1800" kern="150" dirty="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he-IL" sz="18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וְכָל שְמוֹנַת יְמֵי הָחֲנֻכָּה, הַנֵּרוֹת הַלָּלוּ קֹדֶשׁ הֵם, </a:t>
                      </a:r>
                      <a:r>
                        <a:rPr lang="he-IL" sz="1800" kern="150" dirty="0">
                          <a:solidFill>
                            <a:srgbClr val="780373"/>
                          </a:solidFill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וְאֵין לָנוּ רְשׁוּת לְהִשְׁתַּמֵּשׁ בָּהֵם, אֶלָּא לִרְאוֹתָם בִּלְבָד</a:t>
                      </a:r>
                      <a:r>
                        <a:rPr lang="he-IL" sz="18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, כְּדֵי לְהוֹדוֹת לִשְמֶךָ, עַל נִסֶּיךָ וְעַל נִפְלְאוֹתֶיךָ וְעַל יְשׁוּעוֹתֶיךָ</a:t>
                      </a:r>
                      <a:r>
                        <a:rPr lang="he-IL" sz="20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׃</a:t>
                      </a:r>
                      <a:endParaRPr lang="it-IT" sz="2000" kern="150" dirty="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  <a:p>
                      <a:r>
                        <a:rPr lang="it-IT" sz="2000" kern="150" dirty="0">
                          <a:effectLst/>
                          <a:latin typeface="Arial" panose="020B0604020202020204" pitchFamily="34" charset="0"/>
                          <a:ea typeface="NSimSun" panose="02010609030101010101" pitchFamily="49" charset="-122"/>
                          <a:cs typeface="Lucida Sans" panose="020B0602030504020204" pitchFamily="34" charset="0"/>
                        </a:rPr>
                        <a:t> </a:t>
                      </a:r>
                      <a:endParaRPr lang="it-IT" sz="2000" kern="150" dirty="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057649"/>
                  </a:ext>
                </a:extLst>
              </a:tr>
            </a:tbl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055CA9ED-E9EA-4813-ADD3-DAE7266B0B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494480"/>
              </p:ext>
            </p:extLst>
          </p:nvPr>
        </p:nvGraphicFramePr>
        <p:xfrm>
          <a:off x="8555465" y="267287"/>
          <a:ext cx="3317668" cy="6617371"/>
        </p:xfrm>
        <a:graphic>
          <a:graphicData uri="http://schemas.openxmlformats.org/drawingml/2006/table">
            <a:tbl>
              <a:tblPr firstRow="1" firstCol="1" bandRow="1"/>
              <a:tblGrid>
                <a:gridCol w="3317668">
                  <a:extLst>
                    <a:ext uri="{9D8B030D-6E8A-4147-A177-3AD203B41FA5}">
                      <a16:colId xmlns:a16="http://schemas.microsoft.com/office/drawing/2014/main" val="3309354859"/>
                    </a:ext>
                  </a:extLst>
                </a:gridCol>
              </a:tblGrid>
              <a:tr h="461022"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50" dirty="0">
                          <a:effectLst/>
                          <a:latin typeface="Garamond" panose="02020404030301010803" pitchFamily="18" charset="0"/>
                          <a:ea typeface="NSimSun" panose="02010609030101010101" pitchFamily="49" charset="-122"/>
                          <a:cs typeface="Lucida Sans" panose="020B0602030504020204" pitchFamily="34" charset="0"/>
                        </a:rPr>
                        <a:t>AGGIUNTA ALLA AMIDÀ</a:t>
                      </a:r>
                    </a:p>
                    <a:p>
                      <a:pPr algn="ctr"/>
                      <a:endParaRPr lang="it-IT" sz="1600" b="1" kern="150" dirty="0">
                        <a:effectLst/>
                        <a:latin typeface="Garamond" panose="02020404030301010803" pitchFamily="18" charset="0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984847"/>
                  </a:ext>
                </a:extLst>
              </a:tr>
              <a:tr h="612969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he-IL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עַל  הַנִּסִּים וְעַל הַפֻּרְקָן וְעַל הַגְּבוּרוֹת וְעַל הַתְּשׁוּעוֹת וְעַל הַנִּפְלָאוֹת וְעַל הַנֶּחָמוֹת שֶׁעָשִׂיתָ לַאֲבוֹתֵינוּ בַּיָּמִים הָהֵם בַּזְּמַן הַזֶּה</a:t>
                      </a:r>
                      <a:r>
                        <a:rPr lang="it-IT" sz="1600" kern="150" dirty="0">
                          <a:effectLst/>
                          <a:latin typeface="Arial" panose="020B0604020202020204" pitchFamily="34" charset="0"/>
                          <a:ea typeface="NSimSun" panose="02010609030101010101" pitchFamily="49" charset="-122"/>
                          <a:cs typeface="Lucida Sans" panose="020B0602030504020204" pitchFamily="34" charset="0"/>
                        </a:rPr>
                        <a:t>.</a:t>
                      </a:r>
                      <a:endParaRPr lang="it-IT" sz="1600" kern="150" dirty="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700"/>
                        </a:spcAft>
                      </a:pPr>
                      <a:r>
                        <a:rPr lang="he-IL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בִּימֵי מַתִּתְיָהו בֶן יוֹחָנָן כֹּהֵן גָּדוֹל חַשְׁמוֹנָאִי (י"ג חַשְׁמוֹנַאי) וּבָנָיו</a:t>
                      </a:r>
                      <a:br>
                        <a:rPr lang="it-IT" sz="1600" kern="150" dirty="0">
                          <a:effectLst/>
                          <a:latin typeface="Arial" panose="020B0604020202020204" pitchFamily="34" charset="0"/>
                          <a:ea typeface="NSimSun" panose="02010609030101010101" pitchFamily="49" charset="-122"/>
                          <a:cs typeface="Lucida Sans" panose="020B0602030504020204" pitchFamily="34" charset="0"/>
                        </a:rPr>
                      </a:br>
                      <a:r>
                        <a:rPr lang="he-IL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כְּשֶׁעָמְדָה מַלְכוּת יָוָן הָרְשָׁעָה עַל עַמְּךָ יִשְׂרָאֵל </a:t>
                      </a:r>
                      <a:r>
                        <a:rPr lang="he-IL" sz="1600" kern="150" dirty="0">
                          <a:solidFill>
                            <a:srgbClr val="FF0000"/>
                          </a:solidFill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לְהַשׁכִּיחָם תּוֹרָתָךְ  וּלְהַעֲבִירָם מֵחֻקֵּי רְצוֹנָךְ</a:t>
                      </a:r>
                      <a:br>
                        <a:rPr lang="it-IT" sz="1600" kern="150" dirty="0">
                          <a:effectLst/>
                          <a:latin typeface="Arial" panose="020B0604020202020204" pitchFamily="34" charset="0"/>
                          <a:ea typeface="NSimSun" panose="02010609030101010101" pitchFamily="49" charset="-122"/>
                          <a:cs typeface="Lucida Sans" panose="020B0602030504020204" pitchFamily="34" charset="0"/>
                        </a:rPr>
                      </a:br>
                      <a:r>
                        <a:rPr lang="he-IL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וְאַתָּה, בְּרַחֲמֶיךָ הָרַבִּים, עָמַדְתָּ לָהֶם בְּעֵת צָרָתָם: רַבְתָּ אֶת רִיבָם דַּנְתָּ אֶת דִּינָם</a:t>
                      </a:r>
                      <a:r>
                        <a:rPr lang="he-IL" sz="1600" kern="150" dirty="0">
                          <a:solidFill>
                            <a:srgbClr val="00A933"/>
                          </a:solidFill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 נָקַמְתָּ אֶת נִקְמָתָם מָסַרְתָּ גִבּוֹרִים בְּיַד חַלָּשִׁים וְרַבִּים בְּיַד מְעַטִּים וּטְמֵאִים בְּיַד טְהוֹרִים וּרְשָׁעִים בְּיַד צַדִּיקִים וְזֵדִים בְּיַד עוֹסְקֵי תוֹרָתֶךָ</a:t>
                      </a:r>
                      <a:r>
                        <a:rPr lang="he-IL" sz="1600" kern="150" dirty="0">
                          <a:effectLst/>
                          <a:latin typeface="Liberation Serif" panose="02020603050405020304" pitchFamily="18" charset="0"/>
                          <a:ea typeface="NSimSun" panose="02010609030101010101" pitchFamily="49" charset="-122"/>
                          <a:cs typeface="Arial" panose="020B0604020202020204" pitchFamily="34" charset="0"/>
                        </a:rPr>
                        <a:t> וּלְךָ עָשִׂיתָ שֵׁם גָּדוֹל וְקָדוֹשׁ בְּעוֹלָמָךְ וּלְעַמְּךָ יִשְׂרָאֵל עָשִׂיתָ תְּשׁוּעָה גְדוֹלָה וּפֻרְקָן כְּהַיּוֹם הַזֶּה.וְאַחַר כָּך, בָּאוּ בָנֶיךָ לִדְבִיר בֵּיתֶךָ וּפִנּוּ אֶת הֵיכָלֶךָ וְטִהֲרוּ אֶת-מִקְדָּשֶׁךָ וְהִדְלִיקוּ נֵרוֹת בְּחַצְרוֹת קָדְשֶׁךָ וְקָבְעוּ שְׁמוֹנַת יְמֵי חֲנֻכָּה  בהלל ובהודאה. וכשם שעשית עמיהם נס כן עשה עמנו פלא ונסים בעת הזאת ונודה לשמך הגדול סלה  </a:t>
                      </a:r>
                      <a:endParaRPr lang="it-IT" sz="1600" kern="150" dirty="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456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095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CasellaDiTesto 2">
            <a:extLst>
              <a:ext uri="{FF2B5EF4-FFF2-40B4-BE49-F238E27FC236}">
                <a16:creationId xmlns:a16="http://schemas.microsoft.com/office/drawing/2014/main" id="{11DA707F-D0B8-495D-A930-9453656ED5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86317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7973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83534B7E-4672-46C0-808A-4D531FAE4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282701"/>
            <a:ext cx="5096060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 dirty="0"/>
              <a:t>   </a:t>
            </a:r>
            <a:r>
              <a:rPr lang="en-US" sz="5400" b="1" dirty="0"/>
              <a:t>CONFRONTO TRA I TESTI            DELLE FONTI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0EA17EA-4FC2-437C-A74E-4D25E332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62843" y="2247900"/>
            <a:ext cx="3737212" cy="3418254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FFFFFF"/>
                </a:solidFill>
              </a:rPr>
              <a:t>Da dove </a:t>
            </a:r>
            <a:r>
              <a:rPr lang="en-US" sz="2600" dirty="0" err="1">
                <a:solidFill>
                  <a:srgbClr val="FFFFFF"/>
                </a:solidFill>
              </a:rPr>
              <a:t>sappiamo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che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chanuccà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esiste</a:t>
            </a:r>
            <a:r>
              <a:rPr lang="en-US" sz="2600" dirty="0">
                <a:solidFill>
                  <a:srgbClr val="FFFFFF"/>
                </a:solidFill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FFFFFF"/>
              </a:solidFill>
            </a:endParaRPr>
          </a:p>
          <a:p>
            <a:pPr algn="r"/>
            <a:r>
              <a:rPr lang="en-US" sz="2600" dirty="0">
                <a:solidFill>
                  <a:srgbClr val="FFFFFF"/>
                </a:solidFill>
              </a:rPr>
              <a:t> Da dove </a:t>
            </a:r>
            <a:r>
              <a:rPr lang="en-US" sz="2600" dirty="0" err="1">
                <a:solidFill>
                  <a:srgbClr val="FFFFFF"/>
                </a:solidFill>
              </a:rPr>
              <a:t>impariamo</a:t>
            </a:r>
            <a:r>
              <a:rPr lang="en-US" sz="2600" dirty="0">
                <a:solidFill>
                  <a:srgbClr val="FFFFFF"/>
                </a:solidFill>
              </a:rPr>
              <a:t>    le </a:t>
            </a:r>
            <a:r>
              <a:rPr lang="en-US" sz="2600" dirty="0" err="1">
                <a:solidFill>
                  <a:srgbClr val="FFFFFF"/>
                </a:solidFill>
              </a:rPr>
              <a:t>regole</a:t>
            </a:r>
            <a:r>
              <a:rPr lang="en-US" sz="2600" dirty="0">
                <a:solidFill>
                  <a:srgbClr val="FFFFFF"/>
                </a:solidFill>
              </a:rPr>
              <a:t> di </a:t>
            </a:r>
            <a:r>
              <a:rPr lang="en-US" sz="2600" dirty="0" err="1">
                <a:solidFill>
                  <a:srgbClr val="FFFFFF"/>
                </a:solidFill>
              </a:rPr>
              <a:t>chanuccà</a:t>
            </a:r>
            <a:r>
              <a:rPr lang="en-US" sz="2600" dirty="0">
                <a:solidFill>
                  <a:srgbClr val="FFFF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09967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3C18953C-3AB5-4264-82F0-49AD220551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5256754"/>
              </p:ext>
            </p:extLst>
          </p:nvPr>
        </p:nvGraphicFramePr>
        <p:xfrm>
          <a:off x="7249900" y="1466851"/>
          <a:ext cx="4506673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057E9750-8A9E-4B90-813F-594DE5941F4E}"/>
              </a:ext>
            </a:extLst>
          </p:cNvPr>
          <p:cNvSpPr txBox="1"/>
          <p:nvPr/>
        </p:nvSpPr>
        <p:spPr>
          <a:xfrm>
            <a:off x="130629" y="1613985"/>
            <a:ext cx="6096000" cy="46015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700"/>
              </a:spcAft>
            </a:pPr>
            <a:r>
              <a:rPr lang="he-IL" sz="2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הַנֵּרוֹת הַלָּלוּ אָנַֽחְנוּ מַדְלִיקִים, עַל הַנִּסִּים וְעַל הָפּוּרְקָן וְעַל הָגְּבוּרוֹת וְעַל הַתְּשׁוּעוֹת וְעַל הַנִּפְלָאוֹת וְעַל הַנֶחָמוֹת, </a:t>
            </a:r>
            <a:r>
              <a:rPr lang="he-IL" sz="2800" u="sng" kern="150" dirty="0">
                <a:solidFill>
                  <a:srgbClr val="302709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שֶׁעָשִׂיתָ לַאֲבוֹתֵינוּ בַּיָּמִים הָהֵם בַּזְמַן הַזֶּה, עַל יְדֵי כֹּהֲנֶיךָ הַקְּדוֹשִים</a:t>
            </a:r>
            <a:r>
              <a:rPr lang="it-IT" sz="2800" kern="150" dirty="0">
                <a:effectLst/>
                <a:latin typeface="Arial" panose="020B060402020202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.</a:t>
            </a:r>
            <a:endParaRPr lang="it-IT" sz="2800" kern="15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algn="r">
              <a:lnSpc>
                <a:spcPct val="115000"/>
              </a:lnSpc>
              <a:spcAft>
                <a:spcPts val="700"/>
              </a:spcAft>
            </a:pPr>
            <a:r>
              <a:rPr lang="he-IL" sz="2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וְכָל שְמוֹנַת יְמֵי הָחֲנֻכָּה, הַנֵּרוֹת הַלָּלוּ קֹדֶשׁ הֵם, </a:t>
            </a:r>
            <a:r>
              <a:rPr lang="he-IL" sz="2800" kern="150" dirty="0">
                <a:solidFill>
                  <a:srgbClr val="780373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וְאֵין לָנוּ רְשׁוּת לְהִשְׁתַּמֵּשׁ בָּהֵם, אֶלָּא לִרְאוֹתָם בִּלְבָד</a:t>
            </a:r>
            <a:r>
              <a:rPr lang="he-IL" sz="2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, כְּדֵי לְהוֹדוֹת לִשְמֶךָ, עַל נִסֶּיךָ וְעַל נִפְלְאוֹתֶיךָ וְעַל יְשׁוּעוֹתֶיךָ׃</a:t>
            </a:r>
            <a:endParaRPr lang="it-IT" sz="2800" kern="15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DA6BFE6-69CC-47E9-8D1D-4CA4F704493F}"/>
              </a:ext>
            </a:extLst>
          </p:cNvPr>
          <p:cNvSpPr txBox="1"/>
          <p:nvPr/>
        </p:nvSpPr>
        <p:spPr>
          <a:xfrm flipH="1">
            <a:off x="239496" y="362503"/>
            <a:ext cx="94672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kern="1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Da dove </a:t>
            </a:r>
            <a:r>
              <a:rPr lang="en-US" sz="3200" b="1" kern="1200" dirty="0" err="1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sappiamo</a:t>
            </a:r>
            <a:r>
              <a:rPr lang="en-US" sz="3200" b="1" kern="1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3200" b="1" kern="1200" dirty="0" err="1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che</a:t>
            </a:r>
            <a:r>
              <a:rPr lang="en-US" sz="3200" b="1" kern="1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3200" b="1" kern="1200" dirty="0" err="1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chanuccà</a:t>
            </a:r>
            <a:r>
              <a:rPr lang="en-US" sz="3200" b="1" kern="1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3200" b="1" kern="1200" dirty="0" err="1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esiste</a:t>
            </a:r>
            <a:r>
              <a:rPr lang="en-US" sz="3200" b="1" kern="1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6965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0786D715-3A3A-4DFF-BBBC-1A88E1087F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4941836"/>
              </p:ext>
            </p:extLst>
          </p:nvPr>
        </p:nvGraphicFramePr>
        <p:xfrm>
          <a:off x="7458418" y="1201777"/>
          <a:ext cx="4396366" cy="5361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E2F3BAB3-F5F1-40C3-ADDC-E6ABAA641BF3}"/>
              </a:ext>
            </a:extLst>
          </p:cNvPr>
          <p:cNvSpPr txBox="1"/>
          <p:nvPr/>
        </p:nvSpPr>
        <p:spPr>
          <a:xfrm>
            <a:off x="4529424" y="2224648"/>
            <a:ext cx="285441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1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מַאי חֲנוּכָּה?... שֶׁכְּשֶׁנִּכְנְסוּ יְווֹנִים לַהֵיכָל טִמְּאוּ כׇּל הַשְּׁמָנִים שֶׁבַּהֵיכָל. וּכְשֶׁגָּבְרָה מַלְכוּת בֵּית חַשְׁמוֹנַאי וְנִצְּחוּם, </a:t>
            </a:r>
            <a:r>
              <a:rPr lang="he-IL" sz="1800" kern="150" dirty="0">
                <a:solidFill>
                  <a:srgbClr val="2A6099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בָּדְקוּ וְלֹא מָצְאוּ אֶלָּא פַּךְ אֶחָד שֶׁל שֶׁמֶן שֶׁהָיָה מוּנָּח בְּחוֹתָמוֹ שֶׁל כֹּהֵן גָּדוֹל, וְלֹא הָיָה בּוֹ אֶלָּא לְהַדְלִיק יוֹם אֶחָד. נַעֲשָׂה בּוֹ נֵס וְהִדְלִיקוּ מִמֶּנּוּ שְׁמוֹנָה יָמִים.</a:t>
            </a:r>
            <a:r>
              <a:rPr lang="he-IL" sz="1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לְשָׁנָה אַחֶרֶת קְבָעוּם וַעֲשָׂאוּם יָמִים טוֹבִים בְּהַלֵּל וְהוֹדָאָה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FD07611-F820-4BD1-A6F2-648433657E9D}"/>
              </a:ext>
            </a:extLst>
          </p:cNvPr>
          <p:cNvSpPr txBox="1"/>
          <p:nvPr/>
        </p:nvSpPr>
        <p:spPr>
          <a:xfrm>
            <a:off x="337216" y="483930"/>
            <a:ext cx="3943986" cy="5890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700"/>
              </a:spcAft>
            </a:pPr>
            <a:r>
              <a:rPr lang="he-IL" sz="1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ְבַיִת שֵׁנִי כְּשֶׁמַּלְכֵי יָוָן </a:t>
            </a:r>
            <a:r>
              <a:rPr lang="he-IL" sz="1800" kern="150" dirty="0">
                <a:solidFill>
                  <a:srgbClr val="FF000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גָּזְרוּ גְּזֵרוֹת עַל יִשְׂרָאֵל וּבִטְּלוּ דָּתָם</a:t>
            </a:r>
            <a:r>
              <a:rPr lang="he-IL" sz="1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וְ</a:t>
            </a:r>
            <a:r>
              <a:rPr lang="he-IL" sz="1800" kern="150" dirty="0">
                <a:solidFill>
                  <a:srgbClr val="FF000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לֹא הֵנִיחוּ אוֹתָם לַעֲסֹק בְּתוֹרָה</a:t>
            </a:r>
            <a:r>
              <a:rPr lang="he-IL" sz="1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וּבְמִצְוֹת. </a:t>
            </a:r>
            <a:r>
              <a:rPr lang="he-IL" sz="1800" kern="150" dirty="0">
                <a:solidFill>
                  <a:srgbClr val="B47804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וּפָשְׁטוּ יָדָם בְּמָמוֹנָם וּבִבְנוֹתֵיהֶם</a:t>
            </a:r>
            <a:r>
              <a:rPr lang="he-IL" sz="1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וְנִכְנְסוּ לַהֵיכָל וּפָרְצוּ בּוֹ פְּרָצוֹת וְטִמְּאוּ הַטָּהֳרוֹת.</a:t>
            </a:r>
            <a:r>
              <a:rPr lang="he-IL" sz="1800" kern="150" dirty="0">
                <a:solidFill>
                  <a:srgbClr val="FF000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וְצָר לָהֶם לְיִשְׂרָאֵל מְאֹד</a:t>
            </a:r>
            <a:r>
              <a:rPr lang="he-IL" sz="1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he-IL" sz="1800" kern="150" dirty="0">
                <a:solidFill>
                  <a:srgbClr val="FF000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מִפְּנֵיהֶם וּלְחָצוּם לַחַץ גָּדוֹל</a:t>
            </a:r>
            <a:r>
              <a:rPr lang="he-IL" sz="1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עַד שֶׁרִחֵם עֲלֵיהֶם אֱלֹהֵי אֲבוֹתֵינוּ וְהוֹשִׁיעָם מִיָּדָם וְהִצִּילָם וְגָבְרוּ בְּנֵי חַשְׁמוֹנַאי הַכֹּהֲנִים הַגְּדוֹלִים וַהֲרָגוּם וְהוֹשִׁיעוּ יִשְׂרָאֵל מִיָּדָם</a:t>
            </a:r>
            <a:r>
              <a:rPr lang="it-IT" sz="1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.</a:t>
            </a:r>
            <a:r>
              <a:rPr lang="he-IL" sz="1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...ְשֶׁגָּבְרוּ יִשְׂרָאֵל עַל אוֹיְבֵיהֶם וְאִבְּדוּם בְּכ''ה בְּחֹדֶשׁ כִּסְלֵו הָיָה </a:t>
            </a:r>
            <a:r>
              <a:rPr lang="he-IL" sz="1800" kern="150" dirty="0">
                <a:solidFill>
                  <a:srgbClr val="2A6099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וְנִכְנְסוּ לַהֵיכָל וְלֹא מָצְאוּ שֶׁמֶן טָהוֹר בַּמִּקְדָּשׁ אֶלָּא פַּךְ אֶחָד וְלֹא הָיָה בּוֹ לְהַדְלִיק אֶלָּא יוֹם אֶחָד בִּלְבַד וְהִדְלִיקוּ מִמֶּנּוּ נֵרוֹת הַמַּעֲרָכָה שְׁמוֹנָה יָמִים</a:t>
            </a:r>
            <a:r>
              <a:rPr lang="he-IL" sz="1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עַד שֶׁכָּתְשׁוּ זֵיתִים וְהוֹצִיאוּ שֶׁמֶן טָהוֹר:</a:t>
            </a:r>
            <a:endParaRPr lang="it-IT" sz="1800" kern="15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algn="r">
              <a:lnSpc>
                <a:spcPct val="115000"/>
              </a:lnSpc>
              <a:spcAft>
                <a:spcPts val="700"/>
              </a:spcAft>
            </a:pPr>
            <a:r>
              <a:rPr lang="he-IL" sz="1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וּמִפְּנֵי זֶה הִתְקִינוּ ... </a:t>
            </a:r>
            <a:r>
              <a:rPr lang="he-IL" sz="1800" kern="150" dirty="0">
                <a:solidFill>
                  <a:srgbClr val="B47804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וּמַדְלִיקִין בָּהֶן הַנֵּרוֹת בָּעֶרֶב עַל פִּתְחֵי הַבָּתִּים בְּכָל לַיְלָה וְלַיְלָה מִשְּׁמוֹנַת הַלֵּילוֹת לְהַרְאוֹת וּלְגַלּוֹת הַנֵּס</a:t>
            </a:r>
            <a:r>
              <a:rPr lang="he-IL" sz="1800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. וְיָמִים אֵלּוּ הֵן הַנִּקְרָאִין חֲנֻכָּה</a:t>
            </a:r>
            <a:endParaRPr lang="it-IT" sz="1800" kern="150" dirty="0"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33E4A25-51AC-4F8F-BA25-BB69A44EE2EC}"/>
              </a:ext>
            </a:extLst>
          </p:cNvPr>
          <p:cNvSpPr txBox="1"/>
          <p:nvPr/>
        </p:nvSpPr>
        <p:spPr>
          <a:xfrm>
            <a:off x="4281202" y="330123"/>
            <a:ext cx="53753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kern="1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Da dove </a:t>
            </a:r>
            <a:r>
              <a:rPr lang="en-US" sz="3200" b="1" kern="1200" dirty="0" err="1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impariamo</a:t>
            </a:r>
            <a:r>
              <a:rPr lang="en-US" sz="3200" b="1" kern="1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le </a:t>
            </a:r>
            <a:r>
              <a:rPr lang="en-US" sz="3200" b="1" kern="1200" dirty="0" err="1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regole</a:t>
            </a:r>
            <a:r>
              <a:rPr lang="en-US" sz="3200" b="1" kern="1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 di </a:t>
            </a:r>
            <a:r>
              <a:rPr lang="en-US" sz="3200" b="1" kern="1200" dirty="0" err="1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Chanuccà</a:t>
            </a:r>
            <a:r>
              <a:rPr lang="en-US" sz="3200" b="1" kern="1200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32730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E3FE6DEC-CED6-4EF2-B952-C3C3877FF3F7}"/>
              </a:ext>
            </a:extLst>
          </p:cNvPr>
          <p:cNvSpPr/>
          <p:nvPr/>
        </p:nvSpPr>
        <p:spPr>
          <a:xfrm>
            <a:off x="133350" y="228599"/>
            <a:ext cx="3397250" cy="6476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he-IL" sz="2600" b="1" kern="150" dirty="0">
                <a:solidFill>
                  <a:srgbClr val="92D05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ַ</a:t>
            </a:r>
            <a:r>
              <a:rPr lang="he-IL" sz="2800" b="1" kern="150" dirty="0">
                <a:solidFill>
                  <a:srgbClr val="92D05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מַאי</a:t>
            </a:r>
            <a:r>
              <a:rPr lang="he-IL" sz="2600" b="1" kern="150" dirty="0">
                <a:solidFill>
                  <a:srgbClr val="92D05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חֲנוּכָּה?... שֶׁכְּשֶׁנִּכְנְסוּ יְווֹנִים לַהֵיכָל טִמְּאוּ כׇּל הַשְּׁמָנִים שֶׁבַּהֵיכָל. וּכְשֶׁגָּבְרָה מַלְכוּת בֵּית חַשְׁמוֹנַאי וְנִצְּחוּם, </a:t>
            </a:r>
            <a:r>
              <a:rPr lang="he-IL" sz="2600" b="1" kern="150" dirty="0">
                <a:solidFill>
                  <a:srgbClr val="2A6099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בָּדְקוּ וְלֹא מָצְאוּ אֶלָּא פַּךְ אֶחָד שֶׁל שֶׁמֶן שֶׁהָיָה מוּנָּח בְּחוֹתָמוֹ שֶׁל כֹּהֵן גָּדוֹל, וְלֹא הָיָה בּוֹ אֶלָּא לְהַדְלִיק יוֹם אֶחָד. נַעֲשָׂה בּוֹ נֵס וְהִדְלִיקוּ מִמֶּנּוּ שְׁמוֹנָה יָמִים.</a:t>
            </a:r>
            <a:r>
              <a:rPr lang="he-IL" sz="2600" b="1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he-IL" sz="2600" b="1" kern="150" dirty="0">
                <a:solidFill>
                  <a:srgbClr val="92D05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לְשָׁנָה אַחֶרֶת קְבָעוּם וַעֲשָׂאוּם יָמִים טוֹבִים בְּהַלֵּל וְהוֹדָאָה</a:t>
            </a:r>
            <a:endParaRPr lang="it-IT" sz="2600" b="1" kern="150" dirty="0">
              <a:solidFill>
                <a:srgbClr val="92D050"/>
              </a:solidFill>
              <a:effectLst/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it-IT" sz="2600" kern="150" dirty="0">
              <a:latin typeface="Liberation Serif" panose="02020603050405020304" pitchFamily="18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it-IT" sz="2600" b="1" kern="15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Talmud Shabbat 21b</a:t>
            </a:r>
            <a:endParaRPr lang="it-IT" sz="2600" b="1" dirty="0">
              <a:solidFill>
                <a:schemeClr val="tx1">
                  <a:lumMod val="50000"/>
                  <a:lumOff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Documento multiplo 1">
            <a:extLst>
              <a:ext uri="{FF2B5EF4-FFF2-40B4-BE49-F238E27FC236}">
                <a16:creationId xmlns:a16="http://schemas.microsoft.com/office/drawing/2014/main" id="{5B9C7779-95B1-4987-81DF-3D1A06FFC1F1}"/>
              </a:ext>
            </a:extLst>
          </p:cNvPr>
          <p:cNvSpPr/>
          <p:nvPr/>
        </p:nvSpPr>
        <p:spPr>
          <a:xfrm>
            <a:off x="3575538" y="228600"/>
            <a:ext cx="8483112" cy="6476999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rmAutofit fontScale="92500" lnSpcReduction="10000"/>
          </a:bodyPr>
          <a:lstStyle/>
          <a:p>
            <a:pPr algn="ctr">
              <a:lnSpc>
                <a:spcPct val="90000"/>
              </a:lnSpc>
              <a:spcAft>
                <a:spcPts val="700"/>
              </a:spcAft>
            </a:pPr>
            <a:r>
              <a:rPr lang="en-US" sz="19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Nel </a:t>
            </a:r>
            <a:r>
              <a:rPr lang="en-US" sz="2800" b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Mishnè</a:t>
            </a:r>
            <a:r>
              <a:rPr lang="en-US" sz="28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800" b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Torà</a:t>
            </a:r>
            <a:r>
              <a:rPr lang="en-US" sz="28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800" b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c’è</a:t>
            </a:r>
            <a:r>
              <a:rPr lang="en-US" sz="28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il </a:t>
            </a:r>
            <a:r>
              <a:rPr lang="en-US" sz="2800" b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crescere</a:t>
            </a:r>
            <a:r>
              <a:rPr lang="en-US" sz="28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800" b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della</a:t>
            </a:r>
            <a:r>
              <a:rPr lang="en-US" sz="28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800" b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tradizione</a:t>
            </a:r>
            <a:r>
              <a:rPr lang="en-US" sz="28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con </a:t>
            </a:r>
            <a:r>
              <a:rPr lang="en-US" sz="2800" b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l’aggiunta</a:t>
            </a:r>
            <a:r>
              <a:rPr lang="en-US" sz="28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di </a:t>
            </a:r>
            <a:r>
              <a:rPr lang="en-US" sz="2800" b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nuovi</a:t>
            </a:r>
            <a:r>
              <a:rPr lang="en-US" sz="28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800" b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elementi</a:t>
            </a:r>
            <a:endParaRPr lang="en-US" sz="2800" b="1" kern="1200" dirty="0">
              <a:solidFill>
                <a:schemeClr val="tx1">
                  <a:lumMod val="50000"/>
                  <a:lumOff val="50000"/>
                </a:schemeClr>
              </a:solidFill>
              <a:latin typeface="Garamond" panose="02020404030301010803" pitchFamily="18" charset="0"/>
            </a:endParaRPr>
          </a:p>
          <a:p>
            <a:pPr algn="ctr">
              <a:lnSpc>
                <a:spcPct val="90000"/>
              </a:lnSpc>
              <a:spcAft>
                <a:spcPts val="700"/>
              </a:spcAft>
            </a:pPr>
            <a:br>
              <a:rPr lang="en-US" sz="1900" kern="1200" dirty="0">
                <a:solidFill>
                  <a:srgbClr val="FFFFFF"/>
                </a:solidFill>
                <a:latin typeface="Garamond" panose="02020404030301010803" pitchFamily="18" charset="0"/>
              </a:rPr>
            </a:br>
            <a:r>
              <a:rPr lang="it-IT" sz="2400" b="1" kern="1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:</a:t>
            </a:r>
            <a:r>
              <a:rPr lang="it-IT" sz="2400" b="1" kern="150" dirty="0">
                <a:effectLst/>
                <a:latin typeface="Arial" panose="020B0604020202020204" pitchFamily="34" charset="0"/>
                <a:ea typeface="NSimSun" panose="02010609030101010101" pitchFamily="49" charset="-122"/>
                <a:cs typeface="Lucida Sans" panose="020B0602030504020204" pitchFamily="34" charset="0"/>
              </a:rPr>
              <a:t> </a:t>
            </a:r>
            <a:r>
              <a:rPr lang="he-IL" sz="2400" b="1" kern="150" dirty="0">
                <a:solidFill>
                  <a:srgbClr val="92D05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בְבַיִת שֵׁנִי כְּשֶׁמַּלְכֵי יָוָן </a:t>
            </a:r>
            <a:r>
              <a:rPr lang="he-IL" sz="2400" b="1" kern="150" dirty="0">
                <a:solidFill>
                  <a:srgbClr val="FF000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גָּזְרוּ גְּזֵרוֹת עַל יִשְׂרָאֵל וּבִטְּלוּ דָּתָם וְלֹא הֵנִיחוּ אוֹתָם לַעֲסֹק בְּתוֹרָה</a:t>
            </a:r>
            <a:r>
              <a:rPr lang="he-IL" sz="2400" b="1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he-IL" sz="2400" b="1" kern="150" dirty="0">
                <a:solidFill>
                  <a:srgbClr val="92D05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וּבְמִצְוֹת.</a:t>
            </a:r>
            <a:r>
              <a:rPr lang="he-IL" sz="2400" b="1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he-IL" sz="2400" b="1" kern="150" dirty="0">
                <a:solidFill>
                  <a:srgbClr val="B47804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וּפָשְׁטוּ יָדָם בְּמָמוֹנָם וּבִבְנוֹתֵיהֶם</a:t>
            </a:r>
            <a:r>
              <a:rPr lang="he-IL" sz="2400" b="1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he-IL" sz="2400" b="1" kern="150" dirty="0">
                <a:solidFill>
                  <a:srgbClr val="92D05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וְנִכְנְסוּ לַהֵיכָל וּפָרְצוּ בּוֹ פְּרָצוֹת וְטִמְּאוּ הַטָּהֳרוֹת. </a:t>
            </a:r>
            <a:r>
              <a:rPr lang="he-IL" sz="2400" b="1" kern="150" dirty="0">
                <a:solidFill>
                  <a:srgbClr val="FF000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וְצָר לָהֶם לְיִשְׂרָאֵל מְאֹד</a:t>
            </a:r>
            <a:r>
              <a:rPr lang="he-IL" sz="2400" b="1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he-IL" sz="2400" b="1" kern="150" dirty="0">
                <a:solidFill>
                  <a:srgbClr val="FF000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מִפְּנֵיהֶם וּלְחָצוּם לַחַץ גָּדוֹל</a:t>
            </a:r>
            <a:r>
              <a:rPr lang="he-IL" sz="2400" b="1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he-IL" sz="2400" b="1" kern="150" dirty="0">
                <a:solidFill>
                  <a:srgbClr val="92D05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עַד שֶׁרִחֵם עֲלֵיהֶם אֱלֹהֵי אֲבוֹתֵינוּ וְהוֹשִׁיעָם מִיָּדָם וְהִצִּילָם וְגָבְרוּ בְּנֵי חַשְׁמוֹנַאי הַכֹּהֲנִים הַגְּדוֹלִים וַהֲרָגוּם וְהוֹשִׁיעוּ יִשְׂרָאֵל מִיָּדָם</a:t>
            </a:r>
            <a:r>
              <a:rPr lang="it-IT" sz="2400" b="1" kern="150" dirty="0">
                <a:solidFill>
                  <a:srgbClr val="92D05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.</a:t>
            </a:r>
            <a:r>
              <a:rPr lang="he-IL" sz="2400" b="1" kern="150" dirty="0">
                <a:solidFill>
                  <a:srgbClr val="92D05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...ְשֶׁגָּבְרוּ יִשְׂרָאֵל עַל אוֹיְבֵיהֶם וְאִבְּדוּם בְּכ''ה בְּחֹדֶשׁ כִּסְלֵו הָיָה </a:t>
            </a:r>
            <a:r>
              <a:rPr lang="he-IL" sz="2400" b="1" kern="150" dirty="0">
                <a:solidFill>
                  <a:srgbClr val="2A6099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וְנִכְנְסוּ לַהֵיכָל וְלֹא מָצְאוּ שֶׁמֶן טָהוֹר בַּמִּקְדָּשׁ אֶלָּא פַּךְ אֶחָד וְלֹא הָיָה בּוֹ לְהַדְלִיק אֶלָּא יוֹם אֶחָד בִּלְבַד וְהִדְלִיקוּ מִמֶּנּוּ נֵרוֹת הַמַּעֲרָכָה שְׁמוֹנָה יָמִים</a:t>
            </a:r>
            <a:r>
              <a:rPr lang="he-IL" sz="2400" b="1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he-IL" sz="2400" b="1" kern="150" dirty="0">
                <a:solidFill>
                  <a:srgbClr val="92D05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עַד שֶׁכָּתְשׁוּ זֵיתִים וְהוֹצִיאוּ שֶׁמֶן טָהוֹר:</a:t>
            </a:r>
            <a:endParaRPr lang="it-IT" sz="2400" b="1" kern="150" dirty="0">
              <a:solidFill>
                <a:srgbClr val="92D050"/>
              </a:solidFill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>
              <a:lnSpc>
                <a:spcPct val="90000"/>
              </a:lnSpc>
              <a:spcAft>
                <a:spcPts val="700"/>
              </a:spcAft>
            </a:pPr>
            <a:r>
              <a:rPr lang="he-IL" sz="2400" b="1" kern="150" dirty="0">
                <a:solidFill>
                  <a:srgbClr val="92D05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וּמִפְּנֵי זֶה הִתְקִינוּ ... </a:t>
            </a:r>
            <a:r>
              <a:rPr lang="he-IL" sz="2400" b="1" kern="150" dirty="0">
                <a:solidFill>
                  <a:srgbClr val="B47804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וּמַדְלִיקִין בָּהֶן הַנֵּרוֹת בָּעֶרֶב עַל פִּתְחֵי הַבָּתִּים בְּכָל לַיְלָה וְלַיְלָה מִשְּׁמוֹנַת הַלֵּילוֹת לְהַרְאוֹת וּלְגַלּוֹת הַנֵּס</a:t>
            </a:r>
            <a:r>
              <a:rPr lang="he-IL" sz="2400" b="1" kern="150" dirty="0"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. </a:t>
            </a:r>
            <a:r>
              <a:rPr lang="he-IL" sz="2400" b="1" kern="150" dirty="0">
                <a:solidFill>
                  <a:srgbClr val="92D050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וְיָמִים אֵלּוּ הֵן הַנִּקְרָאִין חֲנֻכָּה</a:t>
            </a:r>
            <a:endParaRPr lang="it-IT" sz="2400" b="1" kern="150" dirty="0">
              <a:solidFill>
                <a:srgbClr val="92D050"/>
              </a:solidFill>
              <a:effectLst/>
              <a:latin typeface="Liberation Serif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algn="ctr">
              <a:lnSpc>
                <a:spcPct val="90000"/>
              </a:lnSpc>
            </a:pPr>
            <a:br>
              <a:rPr lang="en-US" kern="1200" dirty="0">
                <a:solidFill>
                  <a:srgbClr val="FFFFFF"/>
                </a:solidFill>
                <a:latin typeface="Garamond" panose="02020404030301010803" pitchFamily="18" charset="0"/>
              </a:rPr>
            </a:br>
            <a:r>
              <a:rPr lang="en-US" kern="1200" dirty="0">
                <a:solidFill>
                  <a:srgbClr val="FFFFFF"/>
                </a:solidFill>
                <a:latin typeface="Garamond" panose="02020404030301010803" pitchFamily="18" charset="0"/>
              </a:rPr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7143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83534B7E-4672-46C0-808A-4D531FAE4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282701"/>
            <a:ext cx="5096060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 dirty="0"/>
              <a:t>   </a:t>
            </a:r>
            <a:r>
              <a:rPr lang="en-US" sz="5400" b="1" dirty="0"/>
              <a:t>CONFRONTO TRA I TESTI            DELLE FONTI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0EA17EA-4FC2-437C-A74E-4D25E332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9093" y="524656"/>
            <a:ext cx="3920961" cy="602450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err="1">
                <a:solidFill>
                  <a:srgbClr val="FFFFFF"/>
                </a:solidFill>
                <a:latin typeface="Garamond" panose="02020404030301010803" pitchFamily="18" charset="0"/>
              </a:rPr>
              <a:t>Esempio</a:t>
            </a: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 :</a:t>
            </a:r>
          </a:p>
          <a:p>
            <a:endParaRPr lang="en-US" sz="1600" dirty="0">
              <a:solidFill>
                <a:srgbClr val="FFFFFF"/>
              </a:solidFill>
              <a:latin typeface="Garamond" panose="02020404030301010803" pitchFamily="18" charset="0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in rosso </a:t>
            </a:r>
            <a:r>
              <a:rPr lang="en-US" dirty="0" err="1">
                <a:solidFill>
                  <a:srgbClr val="FFFFFF"/>
                </a:solidFill>
                <a:latin typeface="Garamond" panose="02020404030301010803" pitchFamily="18" charset="0"/>
              </a:rPr>
              <a:t>evidenziate</a:t>
            </a: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 le  </a:t>
            </a:r>
            <a:r>
              <a:rPr lang="en-US" dirty="0" err="1">
                <a:solidFill>
                  <a:srgbClr val="FFFFFF"/>
                </a:solidFill>
                <a:latin typeface="Garamond" panose="02020404030301010803" pitchFamily="18" charset="0"/>
              </a:rPr>
              <a:t>espressioni</a:t>
            </a: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 relative </a:t>
            </a:r>
            <a:r>
              <a:rPr lang="en-US" dirty="0" err="1">
                <a:solidFill>
                  <a:srgbClr val="FFFFFF"/>
                </a:solidFill>
                <a:latin typeface="Garamond" panose="02020404030301010803" pitchFamily="18" charset="0"/>
              </a:rPr>
              <a:t>all’antisemitismo</a:t>
            </a: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 “</a:t>
            </a:r>
            <a:r>
              <a:rPr lang="en-US" dirty="0" err="1">
                <a:solidFill>
                  <a:srgbClr val="FFFFFF"/>
                </a:solidFill>
                <a:latin typeface="Garamond" panose="02020404030301010803" pitchFamily="18" charset="0"/>
              </a:rPr>
              <a:t>spirituale</a:t>
            </a: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” 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       </a:t>
            </a:r>
            <a:r>
              <a:rPr lang="en-US" i="1" dirty="0">
                <a:solidFill>
                  <a:srgbClr val="FFFFFF"/>
                </a:solidFill>
                <a:latin typeface="Garamond" panose="02020404030301010803" pitchFamily="18" charset="0"/>
              </a:rPr>
              <a:t>d</a:t>
            </a:r>
            <a:r>
              <a:rPr lang="it-IT" i="1" dirty="0">
                <a:solidFill>
                  <a:srgbClr val="FFFFFF"/>
                </a:solidFill>
                <a:latin typeface="Garamond" panose="02020404030301010803" pitchFamily="18" charset="0"/>
              </a:rPr>
              <a:t>a  Al </a:t>
            </a:r>
            <a:r>
              <a:rPr lang="it-IT" i="1" dirty="0" err="1">
                <a:solidFill>
                  <a:srgbClr val="FFFFFF"/>
                </a:solidFill>
                <a:latin typeface="Garamond" panose="02020404030301010803" pitchFamily="18" charset="0"/>
              </a:rPr>
              <a:t>hanissim</a:t>
            </a:r>
            <a:r>
              <a:rPr lang="it-IT" i="1" dirty="0">
                <a:solidFill>
                  <a:srgbClr val="FFFFFF"/>
                </a:solidFill>
                <a:latin typeface="Garamond" panose="02020404030301010803" pitchFamily="18" charset="0"/>
              </a:rPr>
              <a:t>: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he-IL" i="1" dirty="0">
                <a:solidFill>
                  <a:srgbClr val="FFFFFF"/>
                </a:solidFill>
                <a:latin typeface="Garamond" panose="02020404030301010803" pitchFamily="18" charset="0"/>
              </a:rPr>
              <a:t> </a:t>
            </a:r>
            <a:r>
              <a:rPr lang="he-IL" i="1" kern="150" dirty="0">
                <a:solidFill>
                  <a:schemeClr val="bg1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he-IL" i="1" dirty="0">
                <a:solidFill>
                  <a:srgbClr val="FFFFFF"/>
                </a:solidFill>
                <a:latin typeface="Garamond" panose="02020404030301010803" pitchFamily="18" charset="0"/>
                <a:cs typeface="+mj-cs"/>
              </a:rPr>
              <a:t>לְהַשׁכִּיחָם תוֹרָתָךְ וּלְהַעֲבִירָם מֵחֻקֵּי רְצוֹנָך</a:t>
            </a:r>
            <a:endParaRPr lang="it-IT" i="1" dirty="0">
              <a:solidFill>
                <a:srgbClr val="FFFFFF"/>
              </a:solidFill>
              <a:latin typeface="Garamond" panose="02020404030301010803" pitchFamily="18" charset="0"/>
              <a:cs typeface="+mj-cs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i="1" dirty="0">
              <a:solidFill>
                <a:srgbClr val="FFFFFF"/>
              </a:solidFill>
              <a:latin typeface="Garamond" panose="02020404030301010803" pitchFamily="18" charset="0"/>
            </a:endParaRPr>
          </a:p>
          <a:p>
            <a:pPr marL="360363">
              <a:spcBef>
                <a:spcPts val="0"/>
              </a:spcBef>
            </a:pP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in </a:t>
            </a:r>
            <a:r>
              <a:rPr lang="en-US" dirty="0" err="1">
                <a:solidFill>
                  <a:srgbClr val="FFFFFF"/>
                </a:solidFill>
                <a:latin typeface="Garamond" panose="02020404030301010803" pitchFamily="18" charset="0"/>
              </a:rPr>
              <a:t>oro</a:t>
            </a: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  </a:t>
            </a:r>
            <a:r>
              <a:rPr lang="en-US" dirty="0" err="1">
                <a:solidFill>
                  <a:srgbClr val="FFFFFF"/>
                </a:solidFill>
                <a:latin typeface="Garamond" panose="02020404030301010803" pitchFamily="18" charset="0"/>
              </a:rPr>
              <a:t>evidenziate</a:t>
            </a: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 le        </a:t>
            </a:r>
            <a:r>
              <a:rPr lang="en-US" dirty="0" err="1">
                <a:solidFill>
                  <a:srgbClr val="FFFFFF"/>
                </a:solidFill>
                <a:latin typeface="Garamond" panose="02020404030301010803" pitchFamily="18" charset="0"/>
              </a:rPr>
              <a:t>espressioni</a:t>
            </a: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     relative </a:t>
            </a:r>
            <a:r>
              <a:rPr lang="en-US" dirty="0" err="1">
                <a:solidFill>
                  <a:srgbClr val="FFFFFF"/>
                </a:solidFill>
                <a:latin typeface="Garamond" panose="02020404030301010803" pitchFamily="18" charset="0"/>
              </a:rPr>
              <a:t>all’antisemitismo</a:t>
            </a: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 “</a:t>
            </a:r>
            <a:r>
              <a:rPr lang="en-US" dirty="0" err="1">
                <a:solidFill>
                  <a:srgbClr val="FFFFFF"/>
                </a:solidFill>
                <a:latin typeface="Garamond" panose="02020404030301010803" pitchFamily="18" charset="0"/>
              </a:rPr>
              <a:t>fisico</a:t>
            </a:r>
            <a:r>
              <a:rPr lang="en-US" dirty="0">
                <a:solidFill>
                  <a:srgbClr val="FFFFFF"/>
                </a:solidFill>
                <a:latin typeface="Garamond" panose="02020404030301010803" pitchFamily="18" charset="0"/>
              </a:rPr>
              <a:t>”</a:t>
            </a:r>
          </a:p>
          <a:p>
            <a:pPr marL="360363">
              <a:spcBef>
                <a:spcPts val="0"/>
              </a:spcBef>
            </a:pPr>
            <a:r>
              <a:rPr lang="en-US" i="1" dirty="0">
                <a:solidFill>
                  <a:srgbClr val="FFFFFF"/>
                </a:solidFill>
                <a:latin typeface="Garamond" panose="02020404030301010803" pitchFamily="18" charset="0"/>
              </a:rPr>
              <a:t>da Rambam </a:t>
            </a:r>
            <a:r>
              <a:rPr lang="en-US" i="1" dirty="0" err="1">
                <a:solidFill>
                  <a:srgbClr val="FFFFFF"/>
                </a:solidFill>
                <a:latin typeface="Garamond" panose="02020404030301010803" pitchFamily="18" charset="0"/>
              </a:rPr>
              <a:t>Mishnè</a:t>
            </a:r>
            <a:r>
              <a:rPr lang="en-US" i="1" dirty="0">
                <a:solidFill>
                  <a:srgbClr val="FFFFFF"/>
                </a:solidFill>
                <a:latin typeface="Garamond" panose="02020404030301010803" pitchFamily="18" charset="0"/>
              </a:rPr>
              <a:t> </a:t>
            </a:r>
            <a:r>
              <a:rPr lang="en-US" i="1" dirty="0" err="1">
                <a:solidFill>
                  <a:srgbClr val="FFFFFF"/>
                </a:solidFill>
                <a:latin typeface="Garamond" panose="02020404030301010803" pitchFamily="18" charset="0"/>
              </a:rPr>
              <a:t>Torà</a:t>
            </a:r>
            <a:endParaRPr lang="en-US" i="1" dirty="0">
              <a:solidFill>
                <a:srgbClr val="FFFFFF"/>
              </a:solidFill>
              <a:latin typeface="Garamond" panose="02020404030301010803" pitchFamily="18" charset="0"/>
            </a:endParaRPr>
          </a:p>
          <a:p>
            <a:pPr marL="447675">
              <a:spcBef>
                <a:spcPts val="0"/>
              </a:spcBef>
            </a:pPr>
            <a:endParaRPr lang="en-US" i="1" dirty="0">
              <a:solidFill>
                <a:srgbClr val="FFFFFF"/>
              </a:solidFill>
              <a:latin typeface="Garamond" panose="02020404030301010803" pitchFamily="18" charset="0"/>
            </a:endParaRPr>
          </a:p>
          <a:p>
            <a:pPr algn="r">
              <a:spcBef>
                <a:spcPts val="0"/>
              </a:spcBef>
            </a:pPr>
            <a:r>
              <a:rPr lang="he-IL" i="1" dirty="0">
                <a:solidFill>
                  <a:srgbClr val="FFFFFF"/>
                </a:solidFill>
                <a:latin typeface="Garamond" panose="02020404030301010803" pitchFamily="18" charset="0"/>
                <a:cs typeface="+mj-cs"/>
              </a:rPr>
              <a:t>וּפָשְׁטוּ יָדָם בְּמָמוֹנָם וּבִבְנוֹתֵיהֶם</a:t>
            </a:r>
            <a:r>
              <a:rPr lang="it-IT" i="1" dirty="0">
                <a:solidFill>
                  <a:srgbClr val="FFFFFF"/>
                </a:solidFill>
                <a:latin typeface="Garamond" panose="02020404030301010803" pitchFamily="18" charset="0"/>
              </a:rPr>
              <a:t>….</a:t>
            </a:r>
          </a:p>
          <a:p>
            <a:pPr algn="r">
              <a:spcBef>
                <a:spcPts val="0"/>
              </a:spcBef>
            </a:pPr>
            <a:r>
              <a:rPr lang="he-IL" i="1" dirty="0">
                <a:solidFill>
                  <a:srgbClr val="FFFFFF"/>
                </a:solidFill>
                <a:latin typeface="Garamond" panose="02020404030301010803" pitchFamily="18" charset="0"/>
              </a:rPr>
              <a:t> </a:t>
            </a:r>
            <a:r>
              <a:rPr lang="he-IL" i="1" kern="150" dirty="0">
                <a:solidFill>
                  <a:schemeClr val="bg1"/>
                </a:solidFill>
                <a:effectLst/>
                <a:latin typeface="Liberation Serif" panose="02020603050405020304" pitchFamily="18" charset="0"/>
                <a:ea typeface="NSimSun" panose="02010609030101010101" pitchFamily="49" charset="-122"/>
                <a:cs typeface="+mj-cs"/>
              </a:rPr>
              <a:t>וְצָר לָהֶם לְיִשְׂרָאֵל מְאֹד מִפְּנֵיהֶם וּלְחָצוּם לַחַץ גָּדוֹל </a:t>
            </a:r>
            <a:r>
              <a:rPr lang="he-IL" i="1" dirty="0">
                <a:solidFill>
                  <a:schemeClr val="bg1"/>
                </a:solidFill>
                <a:latin typeface="Garamond" panose="02020404030301010803" pitchFamily="18" charset="0"/>
                <a:cs typeface="+mj-cs"/>
              </a:rPr>
              <a:t> </a:t>
            </a:r>
            <a:r>
              <a:rPr lang="it-IT" i="1" dirty="0">
                <a:solidFill>
                  <a:schemeClr val="bg1"/>
                </a:solidFill>
                <a:latin typeface="Garamond" panose="02020404030301010803" pitchFamily="18" charset="0"/>
                <a:cs typeface="+mj-cs"/>
              </a:rPr>
              <a:t>  </a:t>
            </a:r>
            <a:endParaRPr lang="en-US" i="1" dirty="0">
              <a:solidFill>
                <a:schemeClr val="bg1"/>
              </a:solidFill>
              <a:latin typeface="Garamond" panose="02020404030301010803" pitchFamily="18" charset="0"/>
              <a:cs typeface="+mj-cs"/>
            </a:endParaRP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B21B6E50-3DB9-45C2-88F5-5B8AF85E5BEC}"/>
              </a:ext>
            </a:extLst>
          </p:cNvPr>
          <p:cNvSpPr/>
          <p:nvPr/>
        </p:nvSpPr>
        <p:spPr>
          <a:xfrm>
            <a:off x="8052841" y="1704644"/>
            <a:ext cx="288000" cy="2880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ttangolo con angoli arrotondati 29">
            <a:extLst>
              <a:ext uri="{FF2B5EF4-FFF2-40B4-BE49-F238E27FC236}">
                <a16:creationId xmlns:a16="http://schemas.microsoft.com/office/drawing/2014/main" id="{B7BD4640-AED8-442A-ADA8-DCC382EDA572}"/>
              </a:ext>
            </a:extLst>
          </p:cNvPr>
          <p:cNvSpPr/>
          <p:nvPr/>
        </p:nvSpPr>
        <p:spPr>
          <a:xfrm>
            <a:off x="8054637" y="3918085"/>
            <a:ext cx="288000" cy="2880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5949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920209C-E85B-4D6F-A56F-724F5ADA8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125522E-1DFD-4F78-912B-B922A2D39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DA72C10-FE9D-49B3-80CB-A7EE8BCB3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6E7DF470-1055-45E4-AB9D-11E42EC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6AA35CFF-3837-4B7F-B875-718AC2E14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62F41804-A347-47E3-8BD8-BD00CF2F6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76894B81-EE9C-4546-BCFA-DD9ED2C0A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AF181D1-71AC-43D8-A6E1-D4C488D5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4132D661-917C-4D2D-8E37-8590B55D9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7969643D-8B71-434D-A235-68CB241F9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F15C24A-4BCF-47C0-B2FA-76A0EF338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asellaDiTesto 2">
            <a:extLst>
              <a:ext uri="{FF2B5EF4-FFF2-40B4-BE49-F238E27FC236}">
                <a16:creationId xmlns:a16="http://schemas.microsoft.com/office/drawing/2014/main" id="{55C73239-11A1-453F-8ACA-73F422E54C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6162863"/>
              </p:ext>
            </p:extLst>
          </p:nvPr>
        </p:nvGraphicFramePr>
        <p:xfrm>
          <a:off x="4933490" y="592667"/>
          <a:ext cx="668278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reccia angolare bidirezionale 7">
            <a:extLst>
              <a:ext uri="{FF2B5EF4-FFF2-40B4-BE49-F238E27FC236}">
                <a16:creationId xmlns:a16="http://schemas.microsoft.com/office/drawing/2014/main" id="{AA3FF18A-BC93-4618-9105-82C86C14B631}"/>
              </a:ext>
            </a:extLst>
          </p:cNvPr>
          <p:cNvSpPr/>
          <p:nvPr/>
        </p:nvSpPr>
        <p:spPr>
          <a:xfrm rot="962178" flipH="1" flipV="1">
            <a:off x="807282" y="1640193"/>
            <a:ext cx="1888927" cy="2242960"/>
          </a:xfrm>
          <a:prstGeom prst="leftUpArrow">
            <a:avLst>
              <a:gd name="adj1" fmla="val 0"/>
              <a:gd name="adj2" fmla="val 19376"/>
              <a:gd name="adj3" fmla="val 251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F7C67D1-36BB-4935-A492-5F93702307F5}"/>
              </a:ext>
            </a:extLst>
          </p:cNvPr>
          <p:cNvSpPr txBox="1"/>
          <p:nvPr/>
        </p:nvSpPr>
        <p:spPr>
          <a:xfrm>
            <a:off x="1640099" y="2763944"/>
            <a:ext cx="18941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latin typeface="Garamond" panose="02020404030301010803" pitchFamily="18" charset="0"/>
              </a:rPr>
              <a:t>Dilemma: compiere una </a:t>
            </a:r>
            <a:r>
              <a:rPr lang="it-IT" i="1" dirty="0" err="1">
                <a:latin typeface="Garamond" panose="02020404030301010803" pitchFamily="18" charset="0"/>
              </a:rPr>
              <a:t>mitzvà</a:t>
            </a:r>
            <a:r>
              <a:rPr lang="it-IT" i="1" dirty="0">
                <a:latin typeface="Garamond" panose="02020404030301010803" pitchFamily="18" charset="0"/>
              </a:rPr>
              <a:t> positiva?</a:t>
            </a:r>
          </a:p>
          <a:p>
            <a:r>
              <a:rPr lang="it-IT" i="1" dirty="0">
                <a:latin typeface="Garamond" panose="02020404030301010803" pitchFamily="18" charset="0"/>
              </a:rPr>
              <a:t>o</a:t>
            </a:r>
          </a:p>
          <a:p>
            <a:r>
              <a:rPr lang="it-IT" i="1" dirty="0">
                <a:latin typeface="Garamond" panose="02020404030301010803" pitchFamily="18" charset="0"/>
              </a:rPr>
              <a:t>non compiere una </a:t>
            </a:r>
            <a:r>
              <a:rPr lang="it-IT" i="1" dirty="0" err="1">
                <a:latin typeface="Garamond" panose="02020404030301010803" pitchFamily="18" charset="0"/>
              </a:rPr>
              <a:t>mitzvà</a:t>
            </a:r>
            <a:r>
              <a:rPr lang="it-IT" i="1" dirty="0">
                <a:latin typeface="Garamond" panose="02020404030301010803" pitchFamily="18" charset="0"/>
              </a:rPr>
              <a:t> negativa?</a:t>
            </a:r>
          </a:p>
        </p:txBody>
      </p:sp>
      <p:sp>
        <p:nvSpPr>
          <p:cNvPr id="22" name="Segno di addizione 21">
            <a:extLst>
              <a:ext uri="{FF2B5EF4-FFF2-40B4-BE49-F238E27FC236}">
                <a16:creationId xmlns:a16="http://schemas.microsoft.com/office/drawing/2014/main" id="{D3B54917-E785-4C4D-B9CA-5B409B0BE02B}"/>
              </a:ext>
            </a:extLst>
          </p:cNvPr>
          <p:cNvSpPr/>
          <p:nvPr/>
        </p:nvSpPr>
        <p:spPr>
          <a:xfrm flipH="1">
            <a:off x="671109" y="3848100"/>
            <a:ext cx="309779" cy="3302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dirty="0"/>
          </a:p>
        </p:txBody>
      </p:sp>
      <p:sp>
        <p:nvSpPr>
          <p:cNvPr id="33" name="Segno di sottrazione 32">
            <a:extLst>
              <a:ext uri="{FF2B5EF4-FFF2-40B4-BE49-F238E27FC236}">
                <a16:creationId xmlns:a16="http://schemas.microsoft.com/office/drawing/2014/main" id="{72861C55-ECD6-46B4-B40C-DE801C368197}"/>
              </a:ext>
            </a:extLst>
          </p:cNvPr>
          <p:cNvSpPr/>
          <p:nvPr/>
        </p:nvSpPr>
        <p:spPr>
          <a:xfrm>
            <a:off x="3039757" y="2235200"/>
            <a:ext cx="363843" cy="3810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? 3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0E299BB-5079-4839-B6F5-742F473E63F4}"/>
              </a:ext>
            </a:extLst>
          </p:cNvPr>
          <p:cNvSpPr/>
          <p:nvPr/>
        </p:nvSpPr>
        <p:spPr>
          <a:xfrm>
            <a:off x="1143000" y="1377209"/>
            <a:ext cx="355600" cy="375391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967771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1406</Words>
  <Application>Microsoft Office PowerPoint</Application>
  <PresentationFormat>Widescreen</PresentationFormat>
  <Paragraphs>98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Garamond</vt:lpstr>
      <vt:lpstr>Liberation Serif</vt:lpstr>
      <vt:lpstr>Trebuchet MS</vt:lpstr>
      <vt:lpstr>Wingdings 3</vt:lpstr>
      <vt:lpstr>Sfaccettatura</vt:lpstr>
      <vt:lpstr>WEBINAR CHANNUKKAH E TESHUVAH  Martedì 1 Dicembre 2020  Rav Amedeo Spagnoletto </vt:lpstr>
      <vt:lpstr>Presentazione standard di PowerPoint</vt:lpstr>
      <vt:lpstr>Presentazione standard di PowerPoint</vt:lpstr>
      <vt:lpstr>   CONFRONTO TRA I TESTI            DELLE FONTI</vt:lpstr>
      <vt:lpstr>Presentazione standard di PowerPoint</vt:lpstr>
      <vt:lpstr>Presentazione standard di PowerPoint</vt:lpstr>
      <vt:lpstr>Presentazione standard di PowerPoint</vt:lpstr>
      <vt:lpstr>   CONFRONTO TRA I TESTI            DELLE FONTI</vt:lpstr>
      <vt:lpstr>Presentazione standard di PowerPoint</vt:lpstr>
      <vt:lpstr>PROPOSTE DIDATTICHE  DALLA  SCUOLA EBRAICA DI TORINO:                        «Pro o contro: dalla parte di chi?»                             «Sei acqua o olio?»</vt:lpstr>
      <vt:lpstr>Presentazione standard di PowerPoint</vt:lpstr>
      <vt:lpstr>In attesa delle vostre sperimentazioni……. cultura@ucei.it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 CHANNUKKAH E TESHUVAH  Martedì 1 Dicembre 2020  Rav Amedeo Spagnoletto</dc:title>
  <dc:creator>Sonia Brunetti</dc:creator>
  <cp:lastModifiedBy>Odelia Liberanome</cp:lastModifiedBy>
  <cp:revision>13</cp:revision>
  <dcterms:created xsi:type="dcterms:W3CDTF">2020-12-03T16:03:43Z</dcterms:created>
  <dcterms:modified xsi:type="dcterms:W3CDTF">2021-03-31T17:40:15Z</dcterms:modified>
</cp:coreProperties>
</file>